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Saira" panose="020B0604020202020204" charset="0"/>
      <p:regular r:id="rId11"/>
    </p:embeddedFont>
    <p:embeddedFont>
      <p:font typeface="Saira Condensed Heavy" panose="020B0604020202020204" charset="0"/>
      <p:regular r:id="rId12"/>
    </p:embeddedFont>
    <p:embeddedFont>
      <p:font typeface="Saira Condensed Bold" panose="020B0604020202020204" charset="0"/>
      <p:regular r:id="rId13"/>
    </p:embeddedFont>
    <p:embeddedFont>
      <p:font typeface="Saira Bold"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flipH="1">
            <a:off x="-4482" y="43070"/>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355420" y="917386"/>
            <a:ext cx="2937575" cy="8338906"/>
            <a:chOff x="0" y="0"/>
            <a:chExt cx="774060" cy="2197327"/>
          </a:xfrm>
        </p:grpSpPr>
        <p:sp>
          <p:nvSpPr>
            <p:cNvPr id="5" name="Freeform 5"/>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6" name="TextBox 6"/>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7" name="Group 7"/>
          <p:cNvGrpSpPr/>
          <p:nvPr/>
        </p:nvGrpSpPr>
        <p:grpSpPr>
          <a:xfrm>
            <a:off x="4506223" y="7760356"/>
            <a:ext cx="9499720" cy="725609"/>
            <a:chOff x="0" y="0"/>
            <a:chExt cx="2503206" cy="191200"/>
          </a:xfrm>
        </p:grpSpPr>
        <p:sp>
          <p:nvSpPr>
            <p:cNvPr id="8" name="Freeform 8"/>
            <p:cNvSpPr/>
            <p:nvPr/>
          </p:nvSpPr>
          <p:spPr>
            <a:xfrm>
              <a:off x="0" y="0"/>
              <a:ext cx="2503206" cy="191200"/>
            </a:xfrm>
            <a:custGeom>
              <a:avLst/>
              <a:gdLst/>
              <a:ahLst/>
              <a:cxnLst/>
              <a:rect l="l" t="t" r="r" b="b"/>
              <a:pathLst>
                <a:path w="2503206" h="191200">
                  <a:moveTo>
                    <a:pt x="20364" y="0"/>
                  </a:moveTo>
                  <a:lnTo>
                    <a:pt x="2482841" y="0"/>
                  </a:lnTo>
                  <a:cubicBezTo>
                    <a:pt x="2494088" y="0"/>
                    <a:pt x="2503206" y="9117"/>
                    <a:pt x="2503206" y="20364"/>
                  </a:cubicBezTo>
                  <a:lnTo>
                    <a:pt x="2503206" y="170836"/>
                  </a:lnTo>
                  <a:cubicBezTo>
                    <a:pt x="2503206" y="176237"/>
                    <a:pt x="2501060" y="181417"/>
                    <a:pt x="2497241" y="185236"/>
                  </a:cubicBezTo>
                  <a:cubicBezTo>
                    <a:pt x="2493422" y="189055"/>
                    <a:pt x="2488242" y="191200"/>
                    <a:pt x="2482841" y="191200"/>
                  </a:cubicBezTo>
                  <a:lnTo>
                    <a:pt x="20364" y="191200"/>
                  </a:lnTo>
                  <a:cubicBezTo>
                    <a:pt x="9117" y="191200"/>
                    <a:pt x="0" y="182083"/>
                    <a:pt x="0" y="170836"/>
                  </a:cubicBezTo>
                  <a:lnTo>
                    <a:pt x="0" y="20364"/>
                  </a:lnTo>
                  <a:cubicBezTo>
                    <a:pt x="0" y="9117"/>
                    <a:pt x="9117" y="0"/>
                    <a:pt x="20364" y="0"/>
                  </a:cubicBezTo>
                  <a:close/>
                </a:path>
              </a:pathLst>
            </a:custGeom>
            <a:solidFill>
              <a:srgbClr val="145DA0"/>
            </a:solidFill>
          </p:spPr>
        </p:sp>
        <p:sp>
          <p:nvSpPr>
            <p:cNvPr id="9" name="TextBox 9"/>
            <p:cNvSpPr txBox="1"/>
            <p:nvPr/>
          </p:nvSpPr>
          <p:spPr>
            <a:xfrm>
              <a:off x="0" y="-38100"/>
              <a:ext cx="2503206" cy="229300"/>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4394140" y="1974623"/>
            <a:ext cx="9499720" cy="4082009"/>
            <a:chOff x="0" y="0"/>
            <a:chExt cx="2503206" cy="1075622"/>
          </a:xfrm>
        </p:grpSpPr>
        <p:sp>
          <p:nvSpPr>
            <p:cNvPr id="11" name="Freeform 11"/>
            <p:cNvSpPr/>
            <p:nvPr/>
          </p:nvSpPr>
          <p:spPr>
            <a:xfrm>
              <a:off x="0" y="0"/>
              <a:ext cx="2503206" cy="1075622"/>
            </a:xfrm>
            <a:custGeom>
              <a:avLst/>
              <a:gdLst/>
              <a:ahLst/>
              <a:cxnLst/>
              <a:rect l="l" t="t" r="r" b="b"/>
              <a:pathLst>
                <a:path w="2503206" h="1075622">
                  <a:moveTo>
                    <a:pt x="41237" y="0"/>
                  </a:moveTo>
                  <a:lnTo>
                    <a:pt x="2461968" y="0"/>
                  </a:lnTo>
                  <a:cubicBezTo>
                    <a:pt x="2484743" y="0"/>
                    <a:pt x="2503206" y="18463"/>
                    <a:pt x="2503206" y="41237"/>
                  </a:cubicBezTo>
                  <a:lnTo>
                    <a:pt x="2503206" y="1034385"/>
                  </a:lnTo>
                  <a:cubicBezTo>
                    <a:pt x="2503206" y="1057159"/>
                    <a:pt x="2484743" y="1075622"/>
                    <a:pt x="2461968" y="1075622"/>
                  </a:cubicBezTo>
                  <a:lnTo>
                    <a:pt x="41237" y="1075622"/>
                  </a:lnTo>
                  <a:cubicBezTo>
                    <a:pt x="18463" y="1075622"/>
                    <a:pt x="0" y="1057159"/>
                    <a:pt x="0" y="1034385"/>
                  </a:cubicBezTo>
                  <a:lnTo>
                    <a:pt x="0" y="41237"/>
                  </a:lnTo>
                  <a:cubicBezTo>
                    <a:pt x="0" y="18463"/>
                    <a:pt x="18463" y="0"/>
                    <a:pt x="41237" y="0"/>
                  </a:cubicBezTo>
                  <a:close/>
                </a:path>
              </a:pathLst>
            </a:custGeom>
            <a:solidFill>
              <a:srgbClr val="145DA0"/>
            </a:solidFill>
          </p:spPr>
        </p:sp>
        <p:sp>
          <p:nvSpPr>
            <p:cNvPr id="12" name="TextBox 12"/>
            <p:cNvSpPr txBox="1"/>
            <p:nvPr/>
          </p:nvSpPr>
          <p:spPr>
            <a:xfrm>
              <a:off x="0" y="-38100"/>
              <a:ext cx="2503206" cy="1113722"/>
            </a:xfrm>
            <a:prstGeom prst="rect">
              <a:avLst/>
            </a:prstGeom>
          </p:spPr>
          <p:txBody>
            <a:bodyPr lIns="50775" tIns="50775" rIns="50775" bIns="50775" rtlCol="0" anchor="ctr"/>
            <a:lstStyle/>
            <a:p>
              <a:pPr algn="ctr">
                <a:lnSpc>
                  <a:spcPts val="2658"/>
                </a:lnSpc>
                <a:spcBef>
                  <a:spcPct val="0"/>
                </a:spcBef>
              </a:pPr>
              <a:endParaRPr/>
            </a:p>
          </p:txBody>
        </p:sp>
      </p:grpSp>
      <p:grpSp>
        <p:nvGrpSpPr>
          <p:cNvPr id="13" name="Group 13"/>
          <p:cNvGrpSpPr/>
          <p:nvPr/>
        </p:nvGrpSpPr>
        <p:grpSpPr>
          <a:xfrm>
            <a:off x="15786552" y="917386"/>
            <a:ext cx="2937575" cy="8338906"/>
            <a:chOff x="0" y="0"/>
            <a:chExt cx="774060" cy="2197327"/>
          </a:xfrm>
        </p:grpSpPr>
        <p:sp>
          <p:nvSpPr>
            <p:cNvPr id="14" name="Freeform 14"/>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5" name="TextBox 15"/>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6" name="Group 16"/>
          <p:cNvGrpSpPr/>
          <p:nvPr/>
        </p:nvGrpSpPr>
        <p:grpSpPr>
          <a:xfrm>
            <a:off x="1258809" y="1862110"/>
            <a:ext cx="3098988" cy="6455388"/>
            <a:chOff x="0" y="0"/>
            <a:chExt cx="480349" cy="1000597"/>
          </a:xfrm>
        </p:grpSpPr>
        <p:sp>
          <p:nvSpPr>
            <p:cNvPr id="17" name="Freeform 17"/>
            <p:cNvSpPr/>
            <p:nvPr/>
          </p:nvSpPr>
          <p:spPr>
            <a:xfrm>
              <a:off x="0" y="0"/>
              <a:ext cx="480349" cy="1000597"/>
            </a:xfrm>
            <a:custGeom>
              <a:avLst/>
              <a:gdLst/>
              <a:ahLst/>
              <a:cxnLst/>
              <a:rect l="l" t="t" r="r" b="b"/>
              <a:pathLst>
                <a:path w="480349" h="1000597">
                  <a:moveTo>
                    <a:pt x="57431" y="0"/>
                  </a:moveTo>
                  <a:lnTo>
                    <a:pt x="422918" y="0"/>
                  </a:lnTo>
                  <a:cubicBezTo>
                    <a:pt x="454636" y="0"/>
                    <a:pt x="480349" y="25713"/>
                    <a:pt x="480349" y="57431"/>
                  </a:cubicBezTo>
                  <a:lnTo>
                    <a:pt x="480349" y="943166"/>
                  </a:lnTo>
                  <a:cubicBezTo>
                    <a:pt x="480349" y="974884"/>
                    <a:pt x="454636" y="1000597"/>
                    <a:pt x="422918" y="1000597"/>
                  </a:cubicBezTo>
                  <a:lnTo>
                    <a:pt x="57431" y="1000597"/>
                  </a:lnTo>
                  <a:cubicBezTo>
                    <a:pt x="25713" y="1000597"/>
                    <a:pt x="0" y="974884"/>
                    <a:pt x="0" y="943166"/>
                  </a:cubicBezTo>
                  <a:lnTo>
                    <a:pt x="0" y="57431"/>
                  </a:lnTo>
                  <a:cubicBezTo>
                    <a:pt x="0" y="25713"/>
                    <a:pt x="25713" y="0"/>
                    <a:pt x="57431" y="0"/>
                  </a:cubicBezTo>
                  <a:close/>
                </a:path>
              </a:pathLst>
            </a:custGeom>
            <a:blipFill>
              <a:blip r:embed="rId4"/>
              <a:stretch>
                <a:fillRect r="-270322"/>
              </a:stretch>
            </a:blipFill>
          </p:spPr>
        </p:sp>
      </p:grpSp>
      <p:grpSp>
        <p:nvGrpSpPr>
          <p:cNvPr id="18" name="Group 18"/>
          <p:cNvGrpSpPr/>
          <p:nvPr/>
        </p:nvGrpSpPr>
        <p:grpSpPr>
          <a:xfrm>
            <a:off x="14156351" y="1915806"/>
            <a:ext cx="3098988" cy="6455388"/>
            <a:chOff x="0" y="0"/>
            <a:chExt cx="480349" cy="1000597"/>
          </a:xfrm>
        </p:grpSpPr>
        <p:sp>
          <p:nvSpPr>
            <p:cNvPr id="19" name="Freeform 19"/>
            <p:cNvSpPr/>
            <p:nvPr/>
          </p:nvSpPr>
          <p:spPr>
            <a:xfrm>
              <a:off x="0" y="0"/>
              <a:ext cx="480349" cy="1000597"/>
            </a:xfrm>
            <a:custGeom>
              <a:avLst/>
              <a:gdLst/>
              <a:ahLst/>
              <a:cxnLst/>
              <a:rect l="l" t="t" r="r" b="b"/>
              <a:pathLst>
                <a:path w="480349" h="1000597">
                  <a:moveTo>
                    <a:pt x="57431" y="0"/>
                  </a:moveTo>
                  <a:lnTo>
                    <a:pt x="422918" y="0"/>
                  </a:lnTo>
                  <a:cubicBezTo>
                    <a:pt x="454636" y="0"/>
                    <a:pt x="480349" y="25713"/>
                    <a:pt x="480349" y="57431"/>
                  </a:cubicBezTo>
                  <a:lnTo>
                    <a:pt x="480349" y="943166"/>
                  </a:lnTo>
                  <a:cubicBezTo>
                    <a:pt x="480349" y="974884"/>
                    <a:pt x="454636" y="1000597"/>
                    <a:pt x="422918" y="1000597"/>
                  </a:cubicBezTo>
                  <a:lnTo>
                    <a:pt x="57431" y="1000597"/>
                  </a:lnTo>
                  <a:cubicBezTo>
                    <a:pt x="25713" y="1000597"/>
                    <a:pt x="0" y="974884"/>
                    <a:pt x="0" y="943166"/>
                  </a:cubicBezTo>
                  <a:lnTo>
                    <a:pt x="0" y="57431"/>
                  </a:lnTo>
                  <a:cubicBezTo>
                    <a:pt x="0" y="25713"/>
                    <a:pt x="25713" y="0"/>
                    <a:pt x="57431" y="0"/>
                  </a:cubicBezTo>
                  <a:close/>
                </a:path>
              </a:pathLst>
            </a:custGeom>
            <a:blipFill>
              <a:blip r:embed="rId4"/>
              <a:stretch>
                <a:fillRect l="-204281" r="-66040"/>
              </a:stretch>
            </a:blipFill>
          </p:spPr>
        </p:sp>
      </p:grpSp>
      <p:sp>
        <p:nvSpPr>
          <p:cNvPr id="20" name="TextBox 20"/>
          <p:cNvSpPr txBox="1"/>
          <p:nvPr/>
        </p:nvSpPr>
        <p:spPr>
          <a:xfrm>
            <a:off x="4620288" y="2273314"/>
            <a:ext cx="8963019" cy="3539430"/>
          </a:xfrm>
          <a:prstGeom prst="rect">
            <a:avLst/>
          </a:prstGeom>
        </p:spPr>
        <p:txBody>
          <a:bodyPr lIns="0" tIns="0" rIns="0" bIns="0" rtlCol="0" anchor="t">
            <a:spAutoFit/>
          </a:bodyPr>
          <a:lstStyle/>
          <a:p>
            <a:pPr algn="ctr">
              <a:lnSpc>
                <a:spcPts val="9183"/>
              </a:lnSpc>
            </a:pPr>
            <a:r>
              <a:rPr lang="en-US" sz="7590" b="1" dirty="0" err="1">
                <a:solidFill>
                  <a:srgbClr val="00B050"/>
                </a:solidFill>
                <a:latin typeface="Saira Condensed Heavy"/>
                <a:ea typeface="Saira Condensed Heavy"/>
                <a:cs typeface="Saira Condensed Heavy"/>
                <a:sym typeface="Saira Condensed Heavy"/>
              </a:rPr>
              <a:t>NGÀY</a:t>
            </a:r>
            <a:endParaRPr lang="en-US" sz="7590" b="1" dirty="0">
              <a:solidFill>
                <a:srgbClr val="00B050"/>
              </a:solidFill>
              <a:latin typeface="Saira Condensed Heavy"/>
              <a:ea typeface="Saira Condensed Heavy"/>
              <a:cs typeface="Saira Condensed Heavy"/>
              <a:sym typeface="Saira Condensed Heavy"/>
            </a:endParaRPr>
          </a:p>
          <a:p>
            <a:pPr algn="ctr">
              <a:lnSpc>
                <a:spcPts val="9183"/>
              </a:lnSpc>
            </a:pPr>
            <a:r>
              <a:rPr lang="en-US" sz="7590" b="1" dirty="0" err="1">
                <a:solidFill>
                  <a:srgbClr val="00B050"/>
                </a:solidFill>
                <a:latin typeface="Saira Condensed Heavy"/>
                <a:ea typeface="Saira Condensed Heavy"/>
                <a:cs typeface="Saira Condensed Heavy"/>
                <a:sym typeface="Saira Condensed Heavy"/>
              </a:rPr>
              <a:t>CHUYỂN</a:t>
            </a:r>
            <a:r>
              <a:rPr lang="en-US" sz="7590" b="1" dirty="0">
                <a:solidFill>
                  <a:srgbClr val="00B050"/>
                </a:solidFill>
                <a:latin typeface="Saira Condensed Heavy"/>
                <a:ea typeface="Saira Condensed Heavy"/>
                <a:cs typeface="Saira Condensed Heavy"/>
                <a:sym typeface="Saira Condensed Heavy"/>
              </a:rPr>
              <a:t> </a:t>
            </a:r>
            <a:r>
              <a:rPr lang="en-US" sz="7590" b="1" dirty="0" err="1">
                <a:solidFill>
                  <a:srgbClr val="00B050"/>
                </a:solidFill>
                <a:latin typeface="Saira Condensed Heavy"/>
                <a:ea typeface="Saira Condensed Heavy"/>
                <a:cs typeface="Saira Condensed Heavy"/>
                <a:sym typeface="Saira Condensed Heavy"/>
              </a:rPr>
              <a:t>ĐỔI</a:t>
            </a:r>
            <a:r>
              <a:rPr lang="en-US" sz="7590" b="1" dirty="0">
                <a:solidFill>
                  <a:srgbClr val="00B050"/>
                </a:solidFill>
                <a:latin typeface="Saira Condensed Heavy"/>
                <a:ea typeface="Saira Condensed Heavy"/>
                <a:cs typeface="Saira Condensed Heavy"/>
                <a:sym typeface="Saira Condensed Heavy"/>
              </a:rPr>
              <a:t> </a:t>
            </a:r>
            <a:r>
              <a:rPr lang="en-US" sz="7590" b="1" dirty="0" err="1">
                <a:solidFill>
                  <a:srgbClr val="00B050"/>
                </a:solidFill>
                <a:latin typeface="Saira Condensed Heavy"/>
                <a:ea typeface="Saira Condensed Heavy"/>
                <a:cs typeface="Saira Condensed Heavy"/>
                <a:sym typeface="Saira Condensed Heavy"/>
              </a:rPr>
              <a:t>SỐ</a:t>
            </a:r>
            <a:r>
              <a:rPr lang="en-US" sz="7590" b="1" dirty="0">
                <a:solidFill>
                  <a:srgbClr val="00B050"/>
                </a:solidFill>
                <a:latin typeface="Saira Condensed Heavy"/>
                <a:ea typeface="Saira Condensed Heavy"/>
                <a:cs typeface="Saira Condensed Heavy"/>
                <a:sym typeface="Saira Condensed Heavy"/>
              </a:rPr>
              <a:t> </a:t>
            </a:r>
            <a:r>
              <a:rPr lang="en-US" sz="7590" b="1" dirty="0" err="1">
                <a:solidFill>
                  <a:srgbClr val="00B050"/>
                </a:solidFill>
                <a:latin typeface="Saira Condensed Heavy"/>
                <a:ea typeface="Saira Condensed Heavy"/>
                <a:cs typeface="Saira Condensed Heavy"/>
                <a:sym typeface="Saira Condensed Heavy"/>
              </a:rPr>
              <a:t>QUỐC</a:t>
            </a:r>
            <a:r>
              <a:rPr lang="en-US" sz="7590" b="1" dirty="0">
                <a:solidFill>
                  <a:srgbClr val="00B050"/>
                </a:solidFill>
                <a:latin typeface="Saira Condensed Heavy"/>
                <a:ea typeface="Saira Condensed Heavy"/>
                <a:cs typeface="Saira Condensed Heavy"/>
                <a:sym typeface="Saira Condensed Heavy"/>
              </a:rPr>
              <a:t> </a:t>
            </a:r>
            <a:r>
              <a:rPr lang="en-US" sz="7590" b="1" dirty="0" err="1">
                <a:solidFill>
                  <a:srgbClr val="00B050"/>
                </a:solidFill>
                <a:latin typeface="Saira Condensed Heavy"/>
                <a:ea typeface="Saira Condensed Heavy"/>
                <a:cs typeface="Saira Condensed Heavy"/>
                <a:sym typeface="Saira Condensed Heavy"/>
              </a:rPr>
              <a:t>GIA</a:t>
            </a:r>
            <a:endParaRPr lang="en-US" sz="7590" b="1" dirty="0">
              <a:solidFill>
                <a:srgbClr val="00B050"/>
              </a:solidFill>
              <a:latin typeface="Saira Condensed Heavy"/>
              <a:ea typeface="Saira Condensed Heavy"/>
              <a:cs typeface="Saira Condensed Heavy"/>
              <a:sym typeface="Saira Condensed Heavy"/>
            </a:endParaRPr>
          </a:p>
          <a:p>
            <a:pPr algn="ctr">
              <a:lnSpc>
                <a:spcPts val="9183"/>
              </a:lnSpc>
            </a:pPr>
            <a:r>
              <a:rPr lang="en-US" sz="7590" b="1" dirty="0">
                <a:solidFill>
                  <a:srgbClr val="00B050"/>
                </a:solidFill>
                <a:latin typeface="Saira Condensed Heavy"/>
                <a:ea typeface="Saira Condensed Heavy"/>
                <a:cs typeface="Saira Condensed Heavy"/>
                <a:sym typeface="Saira Condensed Heavy"/>
              </a:rPr>
              <a:t>10/10</a:t>
            </a:r>
          </a:p>
        </p:txBody>
      </p:sp>
      <p:sp>
        <p:nvSpPr>
          <p:cNvPr id="21" name="TextBox 21"/>
          <p:cNvSpPr txBox="1"/>
          <p:nvPr/>
        </p:nvSpPr>
        <p:spPr>
          <a:xfrm>
            <a:off x="4958246" y="6467797"/>
            <a:ext cx="8287102" cy="461665"/>
          </a:xfrm>
          <a:prstGeom prst="rect">
            <a:avLst/>
          </a:prstGeom>
        </p:spPr>
        <p:txBody>
          <a:bodyPr lIns="0" tIns="0" rIns="0" bIns="0" rtlCol="0" anchor="t">
            <a:spAutoFit/>
          </a:bodyPr>
          <a:lstStyle/>
          <a:p>
            <a:pPr algn="ctr">
              <a:lnSpc>
                <a:spcPts val="3598"/>
              </a:lnSpc>
            </a:pPr>
            <a:r>
              <a:rPr lang="en-US" sz="2998" b="1" dirty="0">
                <a:solidFill>
                  <a:srgbClr val="00B050"/>
                </a:solidFill>
                <a:latin typeface="Saira Bold"/>
                <a:ea typeface="Saira Bold"/>
                <a:cs typeface="Saira Bold"/>
                <a:sym typeface="Saira Bold"/>
              </a:rPr>
              <a:t>“</a:t>
            </a:r>
            <a:r>
              <a:rPr lang="en-US" sz="2998" b="1" dirty="0" err="1">
                <a:solidFill>
                  <a:srgbClr val="00B050"/>
                </a:solidFill>
                <a:latin typeface="Saira Bold"/>
                <a:ea typeface="Saira Bold"/>
                <a:cs typeface="Saira Bold"/>
                <a:sym typeface="Saira Bold"/>
              </a:rPr>
              <a:t>NHANH</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HƠN</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HIỆU</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QUẢ</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HƠN</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GẦN</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DÂN</a:t>
            </a:r>
            <a:r>
              <a:rPr lang="en-US" sz="2998" b="1" dirty="0">
                <a:solidFill>
                  <a:srgbClr val="00B050"/>
                </a:solidFill>
                <a:latin typeface="Saira Bold"/>
                <a:ea typeface="Saira Bold"/>
                <a:cs typeface="Saira Bold"/>
                <a:sym typeface="Saira Bold"/>
              </a:rPr>
              <a:t> </a:t>
            </a:r>
            <a:r>
              <a:rPr lang="en-US" sz="2998" b="1" dirty="0" err="1">
                <a:solidFill>
                  <a:srgbClr val="00B050"/>
                </a:solidFill>
                <a:latin typeface="Saira Bold"/>
                <a:ea typeface="Saira Bold"/>
                <a:cs typeface="Saira Bold"/>
                <a:sym typeface="Saira Bold"/>
              </a:rPr>
              <a:t>HƠN</a:t>
            </a:r>
            <a:r>
              <a:rPr lang="en-US" sz="2998" b="1" dirty="0">
                <a:solidFill>
                  <a:srgbClr val="00B050"/>
                </a:solidFill>
                <a:latin typeface="Saira Bold"/>
                <a:ea typeface="Saira Bold"/>
                <a:cs typeface="Saira Bold"/>
                <a:sym typeface="Saira Bold"/>
              </a:rPr>
              <a:t>”</a:t>
            </a:r>
          </a:p>
        </p:txBody>
      </p:sp>
      <p:sp>
        <p:nvSpPr>
          <p:cNvPr id="22" name="TextBox 22"/>
          <p:cNvSpPr txBox="1"/>
          <p:nvPr/>
        </p:nvSpPr>
        <p:spPr>
          <a:xfrm>
            <a:off x="5045978" y="7930801"/>
            <a:ext cx="8111640" cy="384721"/>
          </a:xfrm>
          <a:prstGeom prst="rect">
            <a:avLst/>
          </a:prstGeom>
        </p:spPr>
        <p:txBody>
          <a:bodyPr lIns="0" tIns="0" rIns="0" bIns="0" rtlCol="0" anchor="t">
            <a:spAutoFit/>
          </a:bodyPr>
          <a:lstStyle/>
          <a:p>
            <a:pPr algn="ctr">
              <a:lnSpc>
                <a:spcPts val="2998"/>
              </a:lnSpc>
            </a:pPr>
            <a:r>
              <a:rPr lang="en-US" sz="2498" dirty="0" err="1">
                <a:solidFill>
                  <a:srgbClr val="00B050"/>
                </a:solidFill>
                <a:latin typeface="Saira"/>
                <a:ea typeface="Saira"/>
                <a:cs typeface="Saira"/>
                <a:sym typeface="Saira"/>
              </a:rPr>
              <a:t>THIẾT</a:t>
            </a:r>
            <a:r>
              <a:rPr lang="en-US" sz="2498" dirty="0">
                <a:solidFill>
                  <a:srgbClr val="00B050"/>
                </a:solidFill>
                <a:latin typeface="Saira"/>
                <a:ea typeface="Saira"/>
                <a:cs typeface="Saira"/>
                <a:sym typeface="Saira"/>
              </a:rPr>
              <a:t> </a:t>
            </a:r>
            <a:r>
              <a:rPr lang="en-US" sz="2498" dirty="0" err="1" smtClean="0">
                <a:solidFill>
                  <a:srgbClr val="00B050"/>
                </a:solidFill>
                <a:latin typeface="Saira"/>
                <a:ea typeface="Saira"/>
                <a:cs typeface="Saira"/>
                <a:sym typeface="Saira"/>
              </a:rPr>
              <a:t>KẾ</a:t>
            </a:r>
            <a:r>
              <a:rPr lang="en-US" sz="2498" dirty="0" smtClean="0">
                <a:solidFill>
                  <a:srgbClr val="00B050"/>
                </a:solidFill>
                <a:latin typeface="Saira"/>
                <a:ea typeface="Saira"/>
                <a:cs typeface="Saira"/>
                <a:sym typeface="Saira"/>
              </a:rPr>
              <a:t>: </a:t>
            </a:r>
            <a:r>
              <a:rPr lang="en-US" sz="2498" dirty="0" err="1" smtClean="0">
                <a:solidFill>
                  <a:srgbClr val="00B050"/>
                </a:solidFill>
                <a:latin typeface="Saira"/>
                <a:ea typeface="Saira"/>
                <a:cs typeface="Saira"/>
                <a:sym typeface="Saira"/>
              </a:rPr>
              <a:t>NGUYỄN</a:t>
            </a:r>
            <a:r>
              <a:rPr lang="en-US" sz="2498" dirty="0" smtClean="0">
                <a:solidFill>
                  <a:srgbClr val="00B050"/>
                </a:solidFill>
                <a:latin typeface="Saira"/>
                <a:ea typeface="Saira"/>
                <a:cs typeface="Saira"/>
                <a:sym typeface="Saira"/>
              </a:rPr>
              <a:t> </a:t>
            </a:r>
            <a:r>
              <a:rPr lang="en-US" sz="2498" dirty="0" err="1" smtClean="0">
                <a:solidFill>
                  <a:srgbClr val="00B050"/>
                </a:solidFill>
                <a:latin typeface="Saira"/>
                <a:ea typeface="Saira"/>
                <a:cs typeface="Saira"/>
                <a:sym typeface="Saira"/>
              </a:rPr>
              <a:t>HỮU</a:t>
            </a:r>
            <a:r>
              <a:rPr lang="en-US" sz="2498" dirty="0" smtClean="0">
                <a:solidFill>
                  <a:srgbClr val="00B050"/>
                </a:solidFill>
                <a:latin typeface="Saira"/>
                <a:ea typeface="Saira"/>
                <a:cs typeface="Saira"/>
                <a:sym typeface="Saira"/>
              </a:rPr>
              <a:t> </a:t>
            </a:r>
            <a:r>
              <a:rPr lang="en-US" sz="2498" dirty="0" err="1" smtClean="0">
                <a:solidFill>
                  <a:srgbClr val="00B050"/>
                </a:solidFill>
                <a:latin typeface="Saira"/>
                <a:ea typeface="Saira"/>
                <a:cs typeface="Saira"/>
                <a:sym typeface="Saira"/>
              </a:rPr>
              <a:t>MẠNH</a:t>
            </a:r>
            <a:endParaRPr lang="en-US" sz="2498" dirty="0">
              <a:solidFill>
                <a:srgbClr val="00B050"/>
              </a:solidFill>
              <a:latin typeface="Saira"/>
              <a:ea typeface="Saira"/>
              <a:cs typeface="Saira"/>
              <a:sym typeface="Saira"/>
            </a:endParaRPr>
          </a:p>
        </p:txBody>
      </p:sp>
      <p:sp>
        <p:nvSpPr>
          <p:cNvPr id="23" name="TextBox 23"/>
          <p:cNvSpPr txBox="1"/>
          <p:nvPr/>
        </p:nvSpPr>
        <p:spPr>
          <a:xfrm>
            <a:off x="4620287" y="1000373"/>
            <a:ext cx="8963019" cy="474810"/>
          </a:xfrm>
          <a:prstGeom prst="rect">
            <a:avLst/>
          </a:prstGeom>
        </p:spPr>
        <p:txBody>
          <a:bodyPr lIns="0" tIns="0" rIns="0" bIns="0" rtlCol="0" anchor="t">
            <a:spAutoFit/>
          </a:bodyPr>
          <a:lstStyle/>
          <a:p>
            <a:pPr algn="ctr">
              <a:lnSpc>
                <a:spcPts val="3741"/>
              </a:lnSpc>
            </a:pPr>
            <a:r>
              <a:rPr lang="en-US" sz="3092" b="1" dirty="0" err="1">
                <a:solidFill>
                  <a:srgbClr val="FFFF00"/>
                </a:solidFill>
                <a:latin typeface="Saira Condensed Bold"/>
                <a:ea typeface="Saira Condensed Bold"/>
                <a:cs typeface="Saira Condensed Bold"/>
                <a:sym typeface="Saira Condensed Bold"/>
              </a:rPr>
              <a:t>ỦY</a:t>
            </a:r>
            <a:r>
              <a:rPr lang="en-US" sz="3092" b="1" dirty="0">
                <a:solidFill>
                  <a:srgbClr val="FFFF00"/>
                </a:solidFill>
                <a:latin typeface="Saira Condensed Bold"/>
                <a:ea typeface="Saira Condensed Bold"/>
                <a:cs typeface="Saira Condensed Bold"/>
                <a:sym typeface="Saira Condensed Bold"/>
              </a:rPr>
              <a:t> BAN </a:t>
            </a:r>
            <a:r>
              <a:rPr lang="en-US" sz="3092" b="1" dirty="0" err="1">
                <a:solidFill>
                  <a:srgbClr val="FFFF00"/>
                </a:solidFill>
                <a:latin typeface="Saira Condensed Bold"/>
                <a:ea typeface="Saira Condensed Bold"/>
                <a:cs typeface="Saira Condensed Bold"/>
                <a:sym typeface="Saira Condensed Bold"/>
              </a:rPr>
              <a:t>NHÂN</a:t>
            </a:r>
            <a:r>
              <a:rPr lang="en-US" sz="3092" b="1" dirty="0">
                <a:solidFill>
                  <a:srgbClr val="FFFF00"/>
                </a:solidFill>
                <a:latin typeface="Saira Condensed Bold"/>
                <a:ea typeface="Saira Condensed Bold"/>
                <a:cs typeface="Saira Condensed Bold"/>
                <a:sym typeface="Saira Condensed Bold"/>
              </a:rPr>
              <a:t> </a:t>
            </a:r>
            <a:r>
              <a:rPr lang="en-US" sz="3092" b="1" dirty="0" err="1">
                <a:solidFill>
                  <a:srgbClr val="FFFF00"/>
                </a:solidFill>
                <a:latin typeface="Saira Condensed Bold"/>
                <a:ea typeface="Saira Condensed Bold"/>
                <a:cs typeface="Saira Condensed Bold"/>
                <a:sym typeface="Saira Condensed Bold"/>
              </a:rPr>
              <a:t>DÂN</a:t>
            </a:r>
            <a:r>
              <a:rPr lang="en-US" sz="3092" b="1" dirty="0">
                <a:solidFill>
                  <a:srgbClr val="FFFF00"/>
                </a:solidFill>
                <a:latin typeface="Saira Condensed Bold"/>
                <a:ea typeface="Saira Condensed Bold"/>
                <a:cs typeface="Saira Condensed Bold"/>
                <a:sym typeface="Saira Condensed Bold"/>
              </a:rPr>
              <a:t> </a:t>
            </a:r>
            <a:r>
              <a:rPr lang="en-US" sz="3092" b="1" dirty="0" err="1">
                <a:solidFill>
                  <a:srgbClr val="FFFF00"/>
                </a:solidFill>
                <a:latin typeface="Saira Condensed Bold"/>
                <a:ea typeface="Saira Condensed Bold"/>
                <a:cs typeface="Saira Condensed Bold"/>
                <a:sym typeface="Saira Condensed Bold"/>
              </a:rPr>
              <a:t>XÃ</a:t>
            </a:r>
            <a:r>
              <a:rPr lang="en-US" sz="3092" b="1" dirty="0">
                <a:solidFill>
                  <a:srgbClr val="FFFF00"/>
                </a:solidFill>
                <a:latin typeface="Saira Condensed Bold"/>
                <a:ea typeface="Saira Condensed Bold"/>
                <a:cs typeface="Saira Condensed Bold"/>
                <a:sym typeface="Saira Condensed Bold"/>
              </a:rPr>
              <a:t> </a:t>
            </a:r>
            <a:r>
              <a:rPr lang="en-US" sz="3092" b="1" dirty="0" err="1" smtClean="0">
                <a:solidFill>
                  <a:srgbClr val="FFFF00"/>
                </a:solidFill>
                <a:latin typeface="Saira Condensed Bold"/>
                <a:ea typeface="Saira Condensed Bold"/>
                <a:cs typeface="Saira Condensed Bold"/>
                <a:sym typeface="Saira Condensed Bold"/>
              </a:rPr>
              <a:t>NINH</a:t>
            </a:r>
            <a:r>
              <a:rPr lang="en-US" sz="3092" b="1" dirty="0" smtClean="0">
                <a:solidFill>
                  <a:srgbClr val="FFFF00"/>
                </a:solidFill>
                <a:latin typeface="Saira Condensed Bold"/>
                <a:ea typeface="Saira Condensed Bold"/>
                <a:cs typeface="Saira Condensed Bold"/>
                <a:sym typeface="Saira Condensed Bold"/>
              </a:rPr>
              <a:t> </a:t>
            </a:r>
            <a:r>
              <a:rPr lang="en-US" sz="3092" b="1" dirty="0" err="1" smtClean="0">
                <a:solidFill>
                  <a:srgbClr val="FFFF00"/>
                </a:solidFill>
                <a:latin typeface="Saira Condensed Bold"/>
                <a:ea typeface="Saira Condensed Bold"/>
                <a:cs typeface="Saira Condensed Bold"/>
                <a:sym typeface="Saira Condensed Bold"/>
              </a:rPr>
              <a:t>GIANG</a:t>
            </a:r>
            <a:r>
              <a:rPr lang="en-US" sz="3092" b="1" dirty="0" smtClean="0">
                <a:solidFill>
                  <a:srgbClr val="FFFF00"/>
                </a:solidFill>
                <a:latin typeface="Saira Condensed Bold"/>
                <a:ea typeface="Saira Condensed Bold"/>
                <a:cs typeface="Saira Condensed Bold"/>
                <a:sym typeface="Saira Condensed Bold"/>
              </a:rPr>
              <a:t> – </a:t>
            </a:r>
            <a:r>
              <a:rPr lang="en-US" sz="3092" b="1" dirty="0" err="1" smtClean="0">
                <a:solidFill>
                  <a:srgbClr val="FFFF00"/>
                </a:solidFill>
                <a:latin typeface="Saira Condensed Bold"/>
                <a:ea typeface="Saira Condensed Bold"/>
                <a:cs typeface="Saira Condensed Bold"/>
                <a:sym typeface="Saira Condensed Bold"/>
              </a:rPr>
              <a:t>TỈNH</a:t>
            </a:r>
            <a:r>
              <a:rPr lang="en-US" sz="3092" b="1" dirty="0" smtClean="0">
                <a:solidFill>
                  <a:srgbClr val="FFFF00"/>
                </a:solidFill>
                <a:latin typeface="Saira Condensed Bold"/>
                <a:ea typeface="Saira Condensed Bold"/>
                <a:cs typeface="Saira Condensed Bold"/>
                <a:sym typeface="Saira Condensed Bold"/>
              </a:rPr>
              <a:t> </a:t>
            </a:r>
            <a:r>
              <a:rPr lang="en-US" sz="3092" b="1" dirty="0" err="1" smtClean="0">
                <a:solidFill>
                  <a:srgbClr val="FFFF00"/>
                </a:solidFill>
                <a:latin typeface="Saira Condensed Bold"/>
                <a:ea typeface="Saira Condensed Bold"/>
                <a:cs typeface="Saira Condensed Bold"/>
                <a:sym typeface="Saira Condensed Bold"/>
              </a:rPr>
              <a:t>NINH</a:t>
            </a:r>
            <a:r>
              <a:rPr lang="en-US" sz="3092" b="1" dirty="0" smtClean="0">
                <a:solidFill>
                  <a:srgbClr val="FFFF00"/>
                </a:solidFill>
                <a:latin typeface="Saira Condensed Bold"/>
                <a:ea typeface="Saira Condensed Bold"/>
                <a:cs typeface="Saira Condensed Bold"/>
                <a:sym typeface="Saira Condensed Bold"/>
              </a:rPr>
              <a:t> </a:t>
            </a:r>
            <a:r>
              <a:rPr lang="en-US" sz="3092" b="1" dirty="0" err="1" smtClean="0">
                <a:solidFill>
                  <a:srgbClr val="FFFF00"/>
                </a:solidFill>
                <a:latin typeface="Saira Condensed Bold"/>
                <a:ea typeface="Saira Condensed Bold"/>
                <a:cs typeface="Saira Condensed Bold"/>
                <a:sym typeface="Saira Condensed Bold"/>
              </a:rPr>
              <a:t>BÌNH</a:t>
            </a:r>
            <a:endParaRPr lang="en-US" sz="3092" b="1" dirty="0">
              <a:solidFill>
                <a:srgbClr val="FFFF00"/>
              </a:solidFill>
              <a:latin typeface="Saira Condensed Bold"/>
              <a:ea typeface="Saira Condensed Bold"/>
              <a:cs typeface="Saira Condensed Bold"/>
              <a:sym typeface="Saira Condensed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4463" y="8033175"/>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6874021" y="7800173"/>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3434703" y="7971540"/>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0283360" y="780017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3722678" y="780017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7" name="Group 7"/>
          <p:cNvGrpSpPr/>
          <p:nvPr/>
        </p:nvGrpSpPr>
        <p:grpSpPr>
          <a:xfrm>
            <a:off x="15709594" y="974047"/>
            <a:ext cx="5147886" cy="8338906"/>
            <a:chOff x="0" y="0"/>
            <a:chExt cx="1356484" cy="2197327"/>
          </a:xfrm>
        </p:grpSpPr>
        <p:sp>
          <p:nvSpPr>
            <p:cNvPr id="8" name="Freeform 8"/>
            <p:cNvSpPr/>
            <p:nvPr/>
          </p:nvSpPr>
          <p:spPr>
            <a:xfrm>
              <a:off x="0" y="0"/>
              <a:ext cx="1356484" cy="2197327"/>
            </a:xfrm>
            <a:custGeom>
              <a:avLst/>
              <a:gdLst/>
              <a:ahLst/>
              <a:cxnLst/>
              <a:rect l="l" t="t" r="r" b="b"/>
              <a:pathLst>
                <a:path w="1356484" h="2197327">
                  <a:moveTo>
                    <a:pt x="76098" y="0"/>
                  </a:moveTo>
                  <a:lnTo>
                    <a:pt x="1280386" y="0"/>
                  </a:lnTo>
                  <a:cubicBezTo>
                    <a:pt x="1300568" y="0"/>
                    <a:pt x="1319924" y="8017"/>
                    <a:pt x="1334195" y="22289"/>
                  </a:cubicBezTo>
                  <a:cubicBezTo>
                    <a:pt x="1348467" y="36560"/>
                    <a:pt x="1356484" y="55915"/>
                    <a:pt x="1356484" y="76098"/>
                  </a:cubicBezTo>
                  <a:lnTo>
                    <a:pt x="1356484" y="2121229"/>
                  </a:lnTo>
                  <a:cubicBezTo>
                    <a:pt x="1356484" y="2141412"/>
                    <a:pt x="1348467" y="2160768"/>
                    <a:pt x="1334195" y="2175039"/>
                  </a:cubicBezTo>
                  <a:cubicBezTo>
                    <a:pt x="1319924" y="2189310"/>
                    <a:pt x="1300568" y="2197327"/>
                    <a:pt x="1280386" y="2197327"/>
                  </a:cubicBezTo>
                  <a:lnTo>
                    <a:pt x="76098" y="2197327"/>
                  </a:lnTo>
                  <a:cubicBezTo>
                    <a:pt x="55915" y="2197327"/>
                    <a:pt x="36560" y="2189310"/>
                    <a:pt x="22289" y="2175039"/>
                  </a:cubicBezTo>
                  <a:cubicBezTo>
                    <a:pt x="8017" y="2160768"/>
                    <a:pt x="0" y="2141412"/>
                    <a:pt x="0" y="2121229"/>
                  </a:cubicBezTo>
                  <a:lnTo>
                    <a:pt x="0" y="76098"/>
                  </a:lnTo>
                  <a:cubicBezTo>
                    <a:pt x="0" y="55915"/>
                    <a:pt x="8017" y="36560"/>
                    <a:pt x="22289" y="22289"/>
                  </a:cubicBezTo>
                  <a:cubicBezTo>
                    <a:pt x="36560" y="8017"/>
                    <a:pt x="55915" y="0"/>
                    <a:pt x="76098" y="0"/>
                  </a:cubicBezTo>
                  <a:close/>
                </a:path>
              </a:pathLst>
            </a:custGeom>
            <a:solidFill>
              <a:srgbClr val="56AEFF"/>
            </a:solidFill>
          </p:spPr>
        </p:sp>
        <p:sp>
          <p:nvSpPr>
            <p:cNvPr id="9" name="TextBox 9"/>
            <p:cNvSpPr txBox="1"/>
            <p:nvPr/>
          </p:nvSpPr>
          <p:spPr>
            <a:xfrm>
              <a:off x="0" y="-38100"/>
              <a:ext cx="1356484"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1032661" y="1061491"/>
            <a:ext cx="12802401" cy="1724343"/>
            <a:chOff x="0" y="0"/>
            <a:chExt cx="3373472" cy="454370"/>
          </a:xfrm>
        </p:grpSpPr>
        <p:sp>
          <p:nvSpPr>
            <p:cNvPr id="11" name="Freeform 11"/>
            <p:cNvSpPr/>
            <p:nvPr/>
          </p:nvSpPr>
          <p:spPr>
            <a:xfrm>
              <a:off x="0" y="0"/>
              <a:ext cx="3373472" cy="454370"/>
            </a:xfrm>
            <a:custGeom>
              <a:avLst/>
              <a:gdLst/>
              <a:ahLst/>
              <a:cxnLst/>
              <a:rect l="l" t="t" r="r" b="b"/>
              <a:pathLst>
                <a:path w="3373472" h="454370">
                  <a:moveTo>
                    <a:pt x="30599" y="0"/>
                  </a:moveTo>
                  <a:lnTo>
                    <a:pt x="3342873" y="0"/>
                  </a:lnTo>
                  <a:cubicBezTo>
                    <a:pt x="3350988" y="0"/>
                    <a:pt x="3358772" y="3224"/>
                    <a:pt x="3364510" y="8962"/>
                  </a:cubicBezTo>
                  <a:cubicBezTo>
                    <a:pt x="3370249" y="14701"/>
                    <a:pt x="3373472" y="22484"/>
                    <a:pt x="3373472" y="30599"/>
                  </a:cubicBezTo>
                  <a:lnTo>
                    <a:pt x="3373472" y="423770"/>
                  </a:lnTo>
                  <a:cubicBezTo>
                    <a:pt x="3373472" y="431886"/>
                    <a:pt x="3370249" y="439669"/>
                    <a:pt x="3364510" y="445407"/>
                  </a:cubicBezTo>
                  <a:cubicBezTo>
                    <a:pt x="3358772" y="451146"/>
                    <a:pt x="3350988" y="454370"/>
                    <a:pt x="3342873" y="454370"/>
                  </a:cubicBezTo>
                  <a:lnTo>
                    <a:pt x="30599" y="454370"/>
                  </a:lnTo>
                  <a:cubicBezTo>
                    <a:pt x="22484" y="454370"/>
                    <a:pt x="14701" y="451146"/>
                    <a:pt x="8962" y="445407"/>
                  </a:cubicBezTo>
                  <a:cubicBezTo>
                    <a:pt x="3224" y="439669"/>
                    <a:pt x="0" y="431886"/>
                    <a:pt x="0" y="423770"/>
                  </a:cubicBezTo>
                  <a:lnTo>
                    <a:pt x="0" y="30599"/>
                  </a:lnTo>
                  <a:cubicBezTo>
                    <a:pt x="0" y="22484"/>
                    <a:pt x="3224" y="14701"/>
                    <a:pt x="8962" y="8962"/>
                  </a:cubicBezTo>
                  <a:cubicBezTo>
                    <a:pt x="14701" y="3224"/>
                    <a:pt x="22484" y="0"/>
                    <a:pt x="30599" y="0"/>
                  </a:cubicBezTo>
                  <a:close/>
                </a:path>
              </a:pathLst>
            </a:custGeom>
            <a:solidFill>
              <a:srgbClr val="145DA0"/>
            </a:solidFill>
          </p:spPr>
        </p:sp>
        <p:sp>
          <p:nvSpPr>
            <p:cNvPr id="12" name="TextBox 12"/>
            <p:cNvSpPr txBox="1"/>
            <p:nvPr/>
          </p:nvSpPr>
          <p:spPr>
            <a:xfrm>
              <a:off x="0" y="-38100"/>
              <a:ext cx="3373472" cy="492470"/>
            </a:xfrm>
            <a:prstGeom prst="rect">
              <a:avLst/>
            </a:prstGeom>
          </p:spPr>
          <p:txBody>
            <a:bodyPr lIns="50775" tIns="50775" rIns="50775" bIns="50775" rtlCol="0" anchor="ctr"/>
            <a:lstStyle/>
            <a:p>
              <a:pPr algn="ctr">
                <a:lnSpc>
                  <a:spcPts val="2658"/>
                </a:lnSpc>
                <a:spcBef>
                  <a:spcPct val="0"/>
                </a:spcBef>
              </a:pPr>
              <a:endParaRPr>
                <a:solidFill>
                  <a:srgbClr val="FF0000"/>
                </a:solidFill>
              </a:endParaRPr>
            </a:p>
          </p:txBody>
        </p:sp>
      </p:grpSp>
      <p:sp>
        <p:nvSpPr>
          <p:cNvPr id="13" name="TextBox 13"/>
          <p:cNvSpPr txBox="1"/>
          <p:nvPr/>
        </p:nvSpPr>
        <p:spPr>
          <a:xfrm>
            <a:off x="1607715" y="1492782"/>
            <a:ext cx="8797107" cy="1036630"/>
          </a:xfrm>
          <a:prstGeom prst="rect">
            <a:avLst/>
          </a:prstGeom>
        </p:spPr>
        <p:txBody>
          <a:bodyPr lIns="0" tIns="0" rIns="0" bIns="0" rtlCol="0" anchor="t">
            <a:spAutoFit/>
          </a:bodyPr>
          <a:lstStyle/>
          <a:p>
            <a:pPr algn="l">
              <a:lnSpc>
                <a:spcPts val="7696"/>
              </a:lnSpc>
            </a:pPr>
            <a:r>
              <a:rPr lang="en-US" sz="7696" b="1" dirty="0" err="1">
                <a:solidFill>
                  <a:srgbClr val="00B050"/>
                </a:solidFill>
                <a:latin typeface="Saira Condensed Heavy"/>
                <a:ea typeface="Saira Condensed Heavy"/>
                <a:cs typeface="Saira Condensed Heavy"/>
                <a:sym typeface="Saira Condensed Heavy"/>
              </a:rPr>
              <a:t>MỘT</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SỐ</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CHỈ</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TIÊU</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CỤ</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THỂ</a:t>
            </a:r>
            <a:r>
              <a:rPr lang="en-US" sz="7696" b="1" dirty="0">
                <a:solidFill>
                  <a:srgbClr val="00B050"/>
                </a:solidFill>
                <a:latin typeface="Saira Condensed Heavy"/>
                <a:ea typeface="Saira Condensed Heavy"/>
                <a:cs typeface="Saira Condensed Heavy"/>
                <a:sym typeface="Saira Condensed Heavy"/>
              </a:rPr>
              <a:t>:</a:t>
            </a:r>
          </a:p>
        </p:txBody>
      </p:sp>
      <p:grpSp>
        <p:nvGrpSpPr>
          <p:cNvPr id="14" name="Group 14"/>
          <p:cNvGrpSpPr/>
          <p:nvPr/>
        </p:nvGrpSpPr>
        <p:grpSpPr>
          <a:xfrm>
            <a:off x="903904" y="3428170"/>
            <a:ext cx="1063189" cy="807472"/>
            <a:chOff x="0" y="0"/>
            <a:chExt cx="280154" cy="212771"/>
          </a:xfrm>
        </p:grpSpPr>
        <p:sp>
          <p:nvSpPr>
            <p:cNvPr id="15" name="Freeform 15"/>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16" name="TextBox 16"/>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17" name="Group 17"/>
          <p:cNvGrpSpPr/>
          <p:nvPr/>
        </p:nvGrpSpPr>
        <p:grpSpPr>
          <a:xfrm>
            <a:off x="8612405" y="3428170"/>
            <a:ext cx="1063189" cy="807472"/>
            <a:chOff x="0" y="0"/>
            <a:chExt cx="280154" cy="212771"/>
          </a:xfrm>
        </p:grpSpPr>
        <p:sp>
          <p:nvSpPr>
            <p:cNvPr id="18" name="Freeform 18"/>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19" name="TextBox 19"/>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0" name="Group 20"/>
          <p:cNvGrpSpPr/>
          <p:nvPr/>
        </p:nvGrpSpPr>
        <p:grpSpPr>
          <a:xfrm>
            <a:off x="903904" y="5005768"/>
            <a:ext cx="1063189" cy="807472"/>
            <a:chOff x="0" y="0"/>
            <a:chExt cx="280154" cy="212771"/>
          </a:xfrm>
        </p:grpSpPr>
        <p:sp>
          <p:nvSpPr>
            <p:cNvPr id="21" name="Freeform 21"/>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2" name="TextBox 22"/>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3" name="Group 23"/>
          <p:cNvGrpSpPr/>
          <p:nvPr/>
        </p:nvGrpSpPr>
        <p:grpSpPr>
          <a:xfrm>
            <a:off x="8612405" y="5005768"/>
            <a:ext cx="1063189" cy="807472"/>
            <a:chOff x="0" y="0"/>
            <a:chExt cx="280154" cy="212771"/>
          </a:xfrm>
        </p:grpSpPr>
        <p:sp>
          <p:nvSpPr>
            <p:cNvPr id="24" name="Freeform 24"/>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5" name="TextBox 25"/>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6" name="Group 26"/>
          <p:cNvGrpSpPr/>
          <p:nvPr/>
        </p:nvGrpSpPr>
        <p:grpSpPr>
          <a:xfrm>
            <a:off x="903904" y="6583366"/>
            <a:ext cx="1063189" cy="807472"/>
            <a:chOff x="0" y="0"/>
            <a:chExt cx="280154" cy="212771"/>
          </a:xfrm>
        </p:grpSpPr>
        <p:sp>
          <p:nvSpPr>
            <p:cNvPr id="27" name="Freeform 27"/>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28" name="TextBox 28"/>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grpSp>
        <p:nvGrpSpPr>
          <p:cNvPr id="29" name="Group 29"/>
          <p:cNvGrpSpPr/>
          <p:nvPr/>
        </p:nvGrpSpPr>
        <p:grpSpPr>
          <a:xfrm>
            <a:off x="8612405" y="6583366"/>
            <a:ext cx="1063189" cy="807472"/>
            <a:chOff x="0" y="0"/>
            <a:chExt cx="280154" cy="212771"/>
          </a:xfrm>
        </p:grpSpPr>
        <p:sp>
          <p:nvSpPr>
            <p:cNvPr id="30" name="Freeform 30"/>
            <p:cNvSpPr/>
            <p:nvPr/>
          </p:nvSpPr>
          <p:spPr>
            <a:xfrm>
              <a:off x="0" y="0"/>
              <a:ext cx="280154" cy="212771"/>
            </a:xfrm>
            <a:custGeom>
              <a:avLst/>
              <a:gdLst/>
              <a:ahLst/>
              <a:cxnLst/>
              <a:rect l="l" t="t" r="r" b="b"/>
              <a:pathLst>
                <a:path w="280154" h="212771">
                  <a:moveTo>
                    <a:pt x="106386" y="0"/>
                  </a:moveTo>
                  <a:lnTo>
                    <a:pt x="173768" y="0"/>
                  </a:lnTo>
                  <a:cubicBezTo>
                    <a:pt x="232523" y="0"/>
                    <a:pt x="280154" y="47631"/>
                    <a:pt x="280154" y="106386"/>
                  </a:cubicBezTo>
                  <a:lnTo>
                    <a:pt x="280154" y="106386"/>
                  </a:lnTo>
                  <a:cubicBezTo>
                    <a:pt x="280154" y="134601"/>
                    <a:pt x="268945" y="161661"/>
                    <a:pt x="248994" y="181612"/>
                  </a:cubicBezTo>
                  <a:cubicBezTo>
                    <a:pt x="229043" y="201563"/>
                    <a:pt x="201983" y="212771"/>
                    <a:pt x="173768" y="212771"/>
                  </a:cubicBezTo>
                  <a:lnTo>
                    <a:pt x="106386" y="212771"/>
                  </a:lnTo>
                  <a:cubicBezTo>
                    <a:pt x="78170" y="212771"/>
                    <a:pt x="51111" y="201563"/>
                    <a:pt x="31160" y="181612"/>
                  </a:cubicBezTo>
                  <a:cubicBezTo>
                    <a:pt x="11208" y="161661"/>
                    <a:pt x="0" y="134601"/>
                    <a:pt x="0" y="106386"/>
                  </a:cubicBezTo>
                  <a:lnTo>
                    <a:pt x="0" y="106386"/>
                  </a:lnTo>
                  <a:cubicBezTo>
                    <a:pt x="0" y="78170"/>
                    <a:pt x="11208" y="51111"/>
                    <a:pt x="31160" y="31160"/>
                  </a:cubicBezTo>
                  <a:cubicBezTo>
                    <a:pt x="51111" y="11208"/>
                    <a:pt x="78170" y="0"/>
                    <a:pt x="106386" y="0"/>
                  </a:cubicBezTo>
                  <a:close/>
                </a:path>
              </a:pathLst>
            </a:custGeom>
            <a:solidFill>
              <a:srgbClr val="145DA0"/>
            </a:solidFill>
          </p:spPr>
        </p:sp>
        <p:sp>
          <p:nvSpPr>
            <p:cNvPr id="31" name="TextBox 31"/>
            <p:cNvSpPr txBox="1"/>
            <p:nvPr/>
          </p:nvSpPr>
          <p:spPr>
            <a:xfrm>
              <a:off x="0" y="-38100"/>
              <a:ext cx="280154" cy="250871"/>
            </a:xfrm>
            <a:prstGeom prst="rect">
              <a:avLst/>
            </a:prstGeom>
          </p:spPr>
          <p:txBody>
            <a:bodyPr lIns="50775" tIns="50775" rIns="50775" bIns="50775" rtlCol="0" anchor="ctr"/>
            <a:lstStyle/>
            <a:p>
              <a:pPr algn="ctr">
                <a:lnSpc>
                  <a:spcPts val="2658"/>
                </a:lnSpc>
                <a:spcBef>
                  <a:spcPct val="0"/>
                </a:spcBef>
              </a:pPr>
              <a:endParaRPr/>
            </a:p>
          </p:txBody>
        </p:sp>
      </p:grpSp>
      <p:sp>
        <p:nvSpPr>
          <p:cNvPr id="32" name="TextBox 32"/>
          <p:cNvSpPr txBox="1"/>
          <p:nvPr/>
        </p:nvSpPr>
        <p:spPr>
          <a:xfrm>
            <a:off x="1096278" y="3617703"/>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01</a:t>
            </a:r>
          </a:p>
        </p:txBody>
      </p:sp>
      <p:sp>
        <p:nvSpPr>
          <p:cNvPr id="33" name="TextBox 33"/>
          <p:cNvSpPr txBox="1"/>
          <p:nvPr/>
        </p:nvSpPr>
        <p:spPr>
          <a:xfrm>
            <a:off x="8804779" y="3617703"/>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04</a:t>
            </a:r>
          </a:p>
        </p:txBody>
      </p:sp>
      <p:sp>
        <p:nvSpPr>
          <p:cNvPr id="34" name="TextBox 34"/>
          <p:cNvSpPr txBox="1"/>
          <p:nvPr/>
        </p:nvSpPr>
        <p:spPr>
          <a:xfrm>
            <a:off x="1096278" y="51953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02</a:t>
            </a:r>
          </a:p>
        </p:txBody>
      </p:sp>
      <p:sp>
        <p:nvSpPr>
          <p:cNvPr id="35" name="TextBox 35"/>
          <p:cNvSpPr txBox="1"/>
          <p:nvPr/>
        </p:nvSpPr>
        <p:spPr>
          <a:xfrm>
            <a:off x="8804779" y="51953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05</a:t>
            </a:r>
          </a:p>
        </p:txBody>
      </p:sp>
      <p:sp>
        <p:nvSpPr>
          <p:cNvPr id="36" name="TextBox 36"/>
          <p:cNvSpPr txBox="1"/>
          <p:nvPr/>
        </p:nvSpPr>
        <p:spPr>
          <a:xfrm>
            <a:off x="1096278" y="67748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03</a:t>
            </a:r>
          </a:p>
        </p:txBody>
      </p:sp>
      <p:sp>
        <p:nvSpPr>
          <p:cNvPr id="37" name="TextBox 37"/>
          <p:cNvSpPr txBox="1"/>
          <p:nvPr/>
        </p:nvSpPr>
        <p:spPr>
          <a:xfrm>
            <a:off x="8804779" y="6774801"/>
            <a:ext cx="678443" cy="437932"/>
          </a:xfrm>
          <a:prstGeom prst="rect">
            <a:avLst/>
          </a:prstGeom>
        </p:spPr>
        <p:txBody>
          <a:bodyPr lIns="0" tIns="0" rIns="0" bIns="0" rtlCol="0" anchor="t">
            <a:spAutoFit/>
          </a:bodyPr>
          <a:lstStyle/>
          <a:p>
            <a:pPr algn="ctr">
              <a:lnSpc>
                <a:spcPts val="3598"/>
              </a:lnSpc>
            </a:pPr>
            <a:r>
              <a:rPr lang="en-US" sz="2998" b="1">
                <a:solidFill>
                  <a:srgbClr val="BFE8F6"/>
                </a:solidFill>
                <a:latin typeface="Saira Bold"/>
                <a:ea typeface="Saira Bold"/>
                <a:cs typeface="Saira Bold"/>
                <a:sym typeface="Saira Bold"/>
              </a:rPr>
              <a:t>06</a:t>
            </a:r>
          </a:p>
        </p:txBody>
      </p:sp>
      <p:sp>
        <p:nvSpPr>
          <p:cNvPr id="38" name="TextBox 38"/>
          <p:cNvSpPr txBox="1"/>
          <p:nvPr/>
        </p:nvSpPr>
        <p:spPr>
          <a:xfrm>
            <a:off x="2293182" y="3646260"/>
            <a:ext cx="5564836"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NỘP TRỰC TUYẾN</a:t>
            </a:r>
          </a:p>
        </p:txBody>
      </p:sp>
      <p:sp>
        <p:nvSpPr>
          <p:cNvPr id="39" name="TextBox 39"/>
          <p:cNvSpPr txBox="1"/>
          <p:nvPr/>
        </p:nvSpPr>
        <p:spPr>
          <a:xfrm>
            <a:off x="9999287" y="3493055"/>
            <a:ext cx="4657004"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ĐÁNH GIÁ HÀI LÒNG</a:t>
            </a:r>
          </a:p>
        </p:txBody>
      </p:sp>
      <p:sp>
        <p:nvSpPr>
          <p:cNvPr id="40" name="TextBox 40"/>
          <p:cNvSpPr txBox="1"/>
          <p:nvPr/>
        </p:nvSpPr>
        <p:spPr>
          <a:xfrm>
            <a:off x="2316888" y="5038211"/>
            <a:ext cx="5386327"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THANH TOÁN TT</a:t>
            </a:r>
          </a:p>
        </p:txBody>
      </p:sp>
      <p:sp>
        <p:nvSpPr>
          <p:cNvPr id="41" name="TextBox 41"/>
          <p:cNvSpPr txBox="1"/>
          <p:nvPr/>
        </p:nvSpPr>
        <p:spPr>
          <a:xfrm>
            <a:off x="9999287" y="5038211"/>
            <a:ext cx="5295539"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TRÊN 95% NGƯỜI DÂN ĐƯỢC CÀI ĐẶT VNEID, VSSID,....</a:t>
            </a:r>
          </a:p>
        </p:txBody>
      </p:sp>
      <p:sp>
        <p:nvSpPr>
          <p:cNvPr id="42" name="TextBox 42"/>
          <p:cNvSpPr txBox="1"/>
          <p:nvPr/>
        </p:nvSpPr>
        <p:spPr>
          <a:xfrm>
            <a:off x="2316888" y="6648251"/>
            <a:ext cx="5541129" cy="371294"/>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TTHC ĐƯỢC SỐ HÓA</a:t>
            </a:r>
          </a:p>
        </p:txBody>
      </p:sp>
      <p:sp>
        <p:nvSpPr>
          <p:cNvPr id="43" name="TextBox 43"/>
          <p:cNvSpPr txBox="1"/>
          <p:nvPr/>
        </p:nvSpPr>
        <p:spPr>
          <a:xfrm>
            <a:off x="9957400" y="6648251"/>
            <a:ext cx="4591514" cy="742587"/>
          </a:xfrm>
          <a:prstGeom prst="rect">
            <a:avLst/>
          </a:prstGeom>
        </p:spPr>
        <p:txBody>
          <a:bodyPr lIns="0" tIns="0" rIns="0" bIns="0" rtlCol="0" anchor="t">
            <a:spAutoFit/>
          </a:bodyPr>
          <a:lstStyle/>
          <a:p>
            <a:pPr algn="l">
              <a:lnSpc>
                <a:spcPts val="2998"/>
              </a:lnSpc>
            </a:pPr>
            <a:r>
              <a:rPr lang="en-US" sz="2498">
                <a:solidFill>
                  <a:srgbClr val="FFFFFF"/>
                </a:solidFill>
                <a:latin typeface="Saira"/>
                <a:ea typeface="Saira"/>
                <a:cs typeface="Saira"/>
                <a:sym typeface="Saira"/>
              </a:rPr>
              <a:t>100% CÁC CƠ QUAN, TỔ CHỨC, NGƯỜI DÂN HƯỞNG ỨNG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184282" y="1072994"/>
            <a:ext cx="13834208" cy="1724343"/>
            <a:chOff x="0" y="0"/>
            <a:chExt cx="3645356" cy="454370"/>
          </a:xfrm>
        </p:grpSpPr>
        <p:sp>
          <p:nvSpPr>
            <p:cNvPr id="4" name="Freeform 4"/>
            <p:cNvSpPr/>
            <p:nvPr/>
          </p:nvSpPr>
          <p:spPr>
            <a:xfrm>
              <a:off x="0" y="0"/>
              <a:ext cx="3645357" cy="454370"/>
            </a:xfrm>
            <a:custGeom>
              <a:avLst/>
              <a:gdLst/>
              <a:ahLst/>
              <a:cxnLst/>
              <a:rect l="l" t="t" r="r" b="b"/>
              <a:pathLst>
                <a:path w="3645357" h="454370">
                  <a:moveTo>
                    <a:pt x="28317" y="0"/>
                  </a:moveTo>
                  <a:lnTo>
                    <a:pt x="3617040" y="0"/>
                  </a:lnTo>
                  <a:cubicBezTo>
                    <a:pt x="3632679" y="0"/>
                    <a:pt x="3645357" y="12678"/>
                    <a:pt x="3645357" y="28317"/>
                  </a:cubicBezTo>
                  <a:lnTo>
                    <a:pt x="3645357" y="426053"/>
                  </a:lnTo>
                  <a:cubicBezTo>
                    <a:pt x="3645357" y="441692"/>
                    <a:pt x="3632679" y="454370"/>
                    <a:pt x="3617040" y="454370"/>
                  </a:cubicBezTo>
                  <a:lnTo>
                    <a:pt x="28317" y="454370"/>
                  </a:lnTo>
                  <a:cubicBezTo>
                    <a:pt x="12678" y="454370"/>
                    <a:pt x="0" y="441692"/>
                    <a:pt x="0" y="426053"/>
                  </a:cubicBezTo>
                  <a:lnTo>
                    <a:pt x="0" y="28317"/>
                  </a:lnTo>
                  <a:cubicBezTo>
                    <a:pt x="0" y="12678"/>
                    <a:pt x="12678" y="0"/>
                    <a:pt x="28317" y="0"/>
                  </a:cubicBezTo>
                  <a:close/>
                </a:path>
              </a:pathLst>
            </a:custGeom>
            <a:solidFill>
              <a:srgbClr val="145DA0"/>
            </a:solidFill>
          </p:spPr>
        </p:sp>
        <p:sp>
          <p:nvSpPr>
            <p:cNvPr id="5" name="TextBox 5"/>
            <p:cNvSpPr txBox="1"/>
            <p:nvPr/>
          </p:nvSpPr>
          <p:spPr>
            <a:xfrm>
              <a:off x="0" y="-38100"/>
              <a:ext cx="3645356" cy="492470"/>
            </a:xfrm>
            <a:prstGeom prst="rect">
              <a:avLst/>
            </a:prstGeom>
          </p:spPr>
          <p:txBody>
            <a:bodyPr lIns="50775" tIns="50775" rIns="50775" bIns="50775" rtlCol="0" anchor="ctr"/>
            <a:lstStyle/>
            <a:p>
              <a:pPr algn="ctr">
                <a:lnSpc>
                  <a:spcPts val="2658"/>
                </a:lnSpc>
                <a:spcBef>
                  <a:spcPct val="0"/>
                </a:spcBef>
              </a:pPr>
              <a:endParaRPr/>
            </a:p>
          </p:txBody>
        </p:sp>
      </p:grpSp>
      <p:grpSp>
        <p:nvGrpSpPr>
          <p:cNvPr id="6" name="Group 6"/>
          <p:cNvGrpSpPr/>
          <p:nvPr/>
        </p:nvGrpSpPr>
        <p:grpSpPr>
          <a:xfrm>
            <a:off x="1032661" y="6504695"/>
            <a:ext cx="13834208" cy="2751597"/>
            <a:chOff x="0" y="0"/>
            <a:chExt cx="2144327" cy="426502"/>
          </a:xfrm>
        </p:grpSpPr>
        <p:sp>
          <p:nvSpPr>
            <p:cNvPr id="7" name="Freeform 7"/>
            <p:cNvSpPr/>
            <p:nvPr/>
          </p:nvSpPr>
          <p:spPr>
            <a:xfrm>
              <a:off x="0" y="0"/>
              <a:ext cx="2144327" cy="426503"/>
            </a:xfrm>
            <a:custGeom>
              <a:avLst/>
              <a:gdLst/>
              <a:ahLst/>
              <a:cxnLst/>
              <a:rect l="l" t="t" r="r" b="b"/>
              <a:pathLst>
                <a:path w="2144327" h="426503">
                  <a:moveTo>
                    <a:pt x="12865" y="0"/>
                  </a:moveTo>
                  <a:lnTo>
                    <a:pt x="2131462" y="0"/>
                  </a:lnTo>
                  <a:cubicBezTo>
                    <a:pt x="2134874" y="0"/>
                    <a:pt x="2138146" y="1355"/>
                    <a:pt x="2140559" y="3768"/>
                  </a:cubicBezTo>
                  <a:cubicBezTo>
                    <a:pt x="2142972" y="6181"/>
                    <a:pt x="2144327" y="9453"/>
                    <a:pt x="2144327" y="12865"/>
                  </a:cubicBezTo>
                  <a:lnTo>
                    <a:pt x="2144327" y="413637"/>
                  </a:lnTo>
                  <a:cubicBezTo>
                    <a:pt x="2144327" y="420743"/>
                    <a:pt x="2138567" y="426503"/>
                    <a:pt x="2131462" y="426503"/>
                  </a:cubicBezTo>
                  <a:lnTo>
                    <a:pt x="12865" y="426503"/>
                  </a:lnTo>
                  <a:cubicBezTo>
                    <a:pt x="5760" y="426503"/>
                    <a:pt x="0" y="420743"/>
                    <a:pt x="0" y="413637"/>
                  </a:cubicBezTo>
                  <a:lnTo>
                    <a:pt x="0" y="12865"/>
                  </a:lnTo>
                  <a:cubicBezTo>
                    <a:pt x="0" y="9453"/>
                    <a:pt x="1355" y="6181"/>
                    <a:pt x="3768" y="3768"/>
                  </a:cubicBezTo>
                  <a:cubicBezTo>
                    <a:pt x="6181" y="1355"/>
                    <a:pt x="9453" y="0"/>
                    <a:pt x="12865" y="0"/>
                  </a:cubicBezTo>
                  <a:close/>
                </a:path>
              </a:pathLst>
            </a:custGeom>
            <a:blipFill>
              <a:blip r:embed="rId4"/>
              <a:stretch>
                <a:fillRect t="-136887" b="-45920"/>
              </a:stretch>
            </a:blipFill>
          </p:spPr>
        </p:sp>
      </p:grpSp>
      <p:grpSp>
        <p:nvGrpSpPr>
          <p:cNvPr id="8" name="Group 8"/>
          <p:cNvGrpSpPr/>
          <p:nvPr/>
        </p:nvGrpSpPr>
        <p:grpSpPr>
          <a:xfrm>
            <a:off x="15709594" y="974047"/>
            <a:ext cx="5147886" cy="8338906"/>
            <a:chOff x="0" y="0"/>
            <a:chExt cx="1356484" cy="2197327"/>
          </a:xfrm>
        </p:grpSpPr>
        <p:sp>
          <p:nvSpPr>
            <p:cNvPr id="9" name="Freeform 9"/>
            <p:cNvSpPr/>
            <p:nvPr/>
          </p:nvSpPr>
          <p:spPr>
            <a:xfrm>
              <a:off x="0" y="0"/>
              <a:ext cx="1356484" cy="2197327"/>
            </a:xfrm>
            <a:custGeom>
              <a:avLst/>
              <a:gdLst/>
              <a:ahLst/>
              <a:cxnLst/>
              <a:rect l="l" t="t" r="r" b="b"/>
              <a:pathLst>
                <a:path w="1356484" h="2197327">
                  <a:moveTo>
                    <a:pt x="76098" y="0"/>
                  </a:moveTo>
                  <a:lnTo>
                    <a:pt x="1280386" y="0"/>
                  </a:lnTo>
                  <a:cubicBezTo>
                    <a:pt x="1300568" y="0"/>
                    <a:pt x="1319924" y="8017"/>
                    <a:pt x="1334195" y="22289"/>
                  </a:cubicBezTo>
                  <a:cubicBezTo>
                    <a:pt x="1348467" y="36560"/>
                    <a:pt x="1356484" y="55915"/>
                    <a:pt x="1356484" y="76098"/>
                  </a:cubicBezTo>
                  <a:lnTo>
                    <a:pt x="1356484" y="2121229"/>
                  </a:lnTo>
                  <a:cubicBezTo>
                    <a:pt x="1356484" y="2141412"/>
                    <a:pt x="1348467" y="2160768"/>
                    <a:pt x="1334195" y="2175039"/>
                  </a:cubicBezTo>
                  <a:cubicBezTo>
                    <a:pt x="1319924" y="2189310"/>
                    <a:pt x="1300568" y="2197327"/>
                    <a:pt x="1280386" y="2197327"/>
                  </a:cubicBezTo>
                  <a:lnTo>
                    <a:pt x="76098" y="2197327"/>
                  </a:lnTo>
                  <a:cubicBezTo>
                    <a:pt x="55915" y="2197327"/>
                    <a:pt x="36560" y="2189310"/>
                    <a:pt x="22289" y="2175039"/>
                  </a:cubicBezTo>
                  <a:cubicBezTo>
                    <a:pt x="8017" y="2160768"/>
                    <a:pt x="0" y="2141412"/>
                    <a:pt x="0" y="2121229"/>
                  </a:cubicBezTo>
                  <a:lnTo>
                    <a:pt x="0" y="76098"/>
                  </a:lnTo>
                  <a:cubicBezTo>
                    <a:pt x="0" y="55915"/>
                    <a:pt x="8017" y="36560"/>
                    <a:pt x="22289" y="22289"/>
                  </a:cubicBezTo>
                  <a:cubicBezTo>
                    <a:pt x="36560" y="8017"/>
                    <a:pt x="55915" y="0"/>
                    <a:pt x="76098" y="0"/>
                  </a:cubicBezTo>
                  <a:close/>
                </a:path>
              </a:pathLst>
            </a:custGeom>
            <a:solidFill>
              <a:srgbClr val="56AEFF"/>
            </a:solidFill>
          </p:spPr>
        </p:sp>
        <p:sp>
          <p:nvSpPr>
            <p:cNvPr id="10" name="TextBox 10"/>
            <p:cNvSpPr txBox="1"/>
            <p:nvPr/>
          </p:nvSpPr>
          <p:spPr>
            <a:xfrm>
              <a:off x="0" y="-38100"/>
              <a:ext cx="1356484" cy="2235427"/>
            </a:xfrm>
            <a:prstGeom prst="rect">
              <a:avLst/>
            </a:prstGeom>
          </p:spPr>
          <p:txBody>
            <a:bodyPr lIns="50775" tIns="50775" rIns="50775" bIns="50775" rtlCol="0" anchor="ctr"/>
            <a:lstStyle/>
            <a:p>
              <a:pPr algn="ctr">
                <a:lnSpc>
                  <a:spcPts val="2658"/>
                </a:lnSpc>
                <a:spcBef>
                  <a:spcPct val="0"/>
                </a:spcBef>
              </a:pPr>
              <a:endParaRPr/>
            </a:p>
          </p:txBody>
        </p:sp>
      </p:grpSp>
      <p:sp>
        <p:nvSpPr>
          <p:cNvPr id="11" name="TextBox 11"/>
          <p:cNvSpPr txBox="1"/>
          <p:nvPr/>
        </p:nvSpPr>
        <p:spPr>
          <a:xfrm>
            <a:off x="1607715" y="1492782"/>
            <a:ext cx="7536285" cy="1014161"/>
          </a:xfrm>
          <a:prstGeom prst="rect">
            <a:avLst/>
          </a:prstGeom>
        </p:spPr>
        <p:txBody>
          <a:bodyPr lIns="0" tIns="0" rIns="0" bIns="0" rtlCol="0" anchor="t">
            <a:spAutoFit/>
          </a:bodyPr>
          <a:lstStyle/>
          <a:p>
            <a:pPr algn="l">
              <a:lnSpc>
                <a:spcPts val="7696"/>
              </a:lnSpc>
            </a:pPr>
            <a:r>
              <a:rPr lang="en-US" sz="7696" b="1">
                <a:solidFill>
                  <a:srgbClr val="BFE8F6"/>
                </a:solidFill>
                <a:latin typeface="Saira Condensed Heavy"/>
                <a:ea typeface="Saira Condensed Heavy"/>
                <a:cs typeface="Saira Condensed Heavy"/>
                <a:sym typeface="Saira Condensed Heavy"/>
              </a:rPr>
              <a:t>GIỚI THIỆU</a:t>
            </a:r>
          </a:p>
        </p:txBody>
      </p:sp>
      <p:sp>
        <p:nvSpPr>
          <p:cNvPr id="12" name="TextBox 12"/>
          <p:cNvSpPr txBox="1"/>
          <p:nvPr/>
        </p:nvSpPr>
        <p:spPr>
          <a:xfrm>
            <a:off x="1032661" y="3038475"/>
            <a:ext cx="13834208" cy="3238624"/>
          </a:xfrm>
          <a:prstGeom prst="rect">
            <a:avLst/>
          </a:prstGeom>
        </p:spPr>
        <p:txBody>
          <a:bodyPr lIns="0" tIns="0" rIns="0" bIns="0" rtlCol="0" anchor="t">
            <a:spAutoFit/>
          </a:bodyPr>
          <a:lstStyle/>
          <a:p>
            <a:pPr marL="0" lvl="0" indent="0" algn="just">
              <a:lnSpc>
                <a:spcPts val="2907"/>
              </a:lnSpc>
              <a:spcBef>
                <a:spcPct val="0"/>
              </a:spcBef>
            </a:pPr>
            <a:r>
              <a:rPr lang="en-US" sz="2077">
                <a:solidFill>
                  <a:srgbClr val="FFFFFF"/>
                </a:solidFill>
                <a:latin typeface="Saira"/>
                <a:ea typeface="Saira"/>
                <a:cs typeface="Saira"/>
                <a:sym typeface="Saira"/>
              </a:rPr>
              <a:t>Ngày 10/10 hằng năm là Ngày Chuyển đổi số quốc gia, một sự kiện có ý nghĩa đặc biệt trong tiến trình xây dựng chính phủ số, kinh tế số và xã hội số của Việt Nam. Chủ đề năm nay – “Nhanh hơn, hiệu quả hơn, gần dân hơn” – thể hiện tinh thần hành động mạnh mẽ nhằm đưa công nghệ đến từng người dân, từng cộng đồng. Chuyển đổi số không chỉ là ứng dụng công nghệ thông tin mà là một cuộc cách mạng về tư duy, cách làm và phục vụ nhân dân. Mỗi cơ quan, tổ chức, doanh nghiệp và người dân đều là một phần của hành trình này. Với hạ tầng số đồng bộ, dữ liệu số được chia sẻ và dịch vụ công trực tuyến ngày càng tiện lợi, chính quyền các cấp đang nỗ lực rút ngắn khoảng cách giữa nhà nước và người dân. Hướng tới mục tiêu “gần dân hơn”, chuyển đổi số giúp người dân tiếp cận thông tin nhanh, minh bạch và được phục vụ tốt hơn, góp phần hiện thực hóa khát vọng phát triển đất nước số, xã hội văn minh, hiện đại và bao trùm.</a:t>
            </a:r>
          </a:p>
        </p:txBody>
      </p:sp>
      <p:sp>
        <p:nvSpPr>
          <p:cNvPr id="13" name="TextBox 13"/>
          <p:cNvSpPr txBox="1"/>
          <p:nvPr/>
        </p:nvSpPr>
        <p:spPr>
          <a:xfrm rot="-821635">
            <a:off x="9124800" y="1704916"/>
            <a:ext cx="5220620" cy="474489"/>
          </a:xfrm>
          <a:prstGeom prst="rect">
            <a:avLst/>
          </a:prstGeom>
        </p:spPr>
        <p:txBody>
          <a:bodyPr lIns="0" tIns="0" rIns="0" bIns="0" rtlCol="0" anchor="t">
            <a:spAutoFit/>
          </a:bodyPr>
          <a:lstStyle/>
          <a:p>
            <a:pPr algn="ctr">
              <a:lnSpc>
                <a:spcPts val="3741"/>
              </a:lnSpc>
            </a:pPr>
            <a:r>
              <a:rPr lang="en-US" sz="3092" b="1" dirty="0" err="1">
                <a:solidFill>
                  <a:srgbClr val="FFFF00">
                    <a:alpha val="24706"/>
                  </a:srgbClr>
                </a:solidFill>
                <a:latin typeface="Saira Condensed Bold"/>
                <a:ea typeface="Saira Condensed Bold"/>
                <a:cs typeface="Saira Condensed Bold"/>
                <a:sym typeface="Saira Condensed Bold"/>
              </a:rPr>
              <a:t>ỦY</a:t>
            </a:r>
            <a:r>
              <a:rPr lang="en-US" sz="3092" b="1" dirty="0">
                <a:solidFill>
                  <a:srgbClr val="FFFF00">
                    <a:alpha val="24706"/>
                  </a:srgbClr>
                </a:solidFill>
                <a:latin typeface="Saira Condensed Bold"/>
                <a:ea typeface="Saira Condensed Bold"/>
                <a:cs typeface="Saira Condensed Bold"/>
                <a:sym typeface="Saira Condensed Bold"/>
              </a:rPr>
              <a:t> BAN </a:t>
            </a:r>
            <a:r>
              <a:rPr lang="en-US" sz="3092" b="1" dirty="0" err="1">
                <a:solidFill>
                  <a:srgbClr val="FFFF00">
                    <a:alpha val="24706"/>
                  </a:srgbClr>
                </a:solidFill>
                <a:latin typeface="Saira Condensed Bold"/>
                <a:ea typeface="Saira Condensed Bold"/>
                <a:cs typeface="Saira Condensed Bold"/>
                <a:sym typeface="Saira Condensed Bold"/>
              </a:rPr>
              <a:t>NHÂN</a:t>
            </a:r>
            <a:r>
              <a:rPr lang="en-US" sz="3092" b="1" dirty="0">
                <a:solidFill>
                  <a:srgbClr val="FFFF00">
                    <a:alpha val="24706"/>
                  </a:srgbClr>
                </a:solidFill>
                <a:latin typeface="Saira Condensed Bold"/>
                <a:ea typeface="Saira Condensed Bold"/>
                <a:cs typeface="Saira Condensed Bold"/>
                <a:sym typeface="Saira Condensed Bold"/>
              </a:rPr>
              <a:t> </a:t>
            </a:r>
            <a:r>
              <a:rPr lang="en-US" sz="3092" b="1" dirty="0" err="1">
                <a:solidFill>
                  <a:srgbClr val="FFFF00">
                    <a:alpha val="24706"/>
                  </a:srgbClr>
                </a:solidFill>
                <a:latin typeface="Saira Condensed Bold"/>
                <a:ea typeface="Saira Condensed Bold"/>
                <a:cs typeface="Saira Condensed Bold"/>
                <a:sym typeface="Saira Condensed Bold"/>
              </a:rPr>
              <a:t>DÂN</a:t>
            </a:r>
            <a:r>
              <a:rPr lang="en-US" sz="3092" b="1" dirty="0">
                <a:solidFill>
                  <a:srgbClr val="FFFF00">
                    <a:alpha val="24706"/>
                  </a:srgbClr>
                </a:solidFill>
                <a:latin typeface="Saira Condensed Bold"/>
                <a:ea typeface="Saira Condensed Bold"/>
                <a:cs typeface="Saira Condensed Bold"/>
                <a:sym typeface="Saira Condensed Bold"/>
              </a:rPr>
              <a:t> </a:t>
            </a:r>
            <a:r>
              <a:rPr lang="en-US" sz="3092" b="1" dirty="0" err="1">
                <a:solidFill>
                  <a:srgbClr val="FFFF00">
                    <a:alpha val="24706"/>
                  </a:srgbClr>
                </a:solidFill>
                <a:latin typeface="Saira Condensed Bold"/>
                <a:ea typeface="Saira Condensed Bold"/>
                <a:cs typeface="Saira Condensed Bold"/>
                <a:sym typeface="Saira Condensed Bold"/>
              </a:rPr>
              <a:t>XÃ</a:t>
            </a:r>
            <a:r>
              <a:rPr lang="en-US" sz="3092" b="1" dirty="0">
                <a:solidFill>
                  <a:srgbClr val="FFFF00">
                    <a:alpha val="24706"/>
                  </a:srgbClr>
                </a:solidFill>
                <a:latin typeface="Saira Condensed Bold"/>
                <a:ea typeface="Saira Condensed Bold"/>
                <a:cs typeface="Saira Condensed Bold"/>
                <a:sym typeface="Saira Condensed Bold"/>
              </a:rPr>
              <a:t> </a:t>
            </a:r>
            <a:r>
              <a:rPr lang="en-US" sz="3092" b="1" dirty="0" err="1" smtClean="0">
                <a:solidFill>
                  <a:srgbClr val="FFFF00">
                    <a:alpha val="24706"/>
                  </a:srgbClr>
                </a:solidFill>
                <a:latin typeface="Saira Condensed Bold"/>
                <a:ea typeface="Saira Condensed Bold"/>
                <a:cs typeface="Saira Condensed Bold"/>
                <a:sym typeface="Saira Condensed Bold"/>
              </a:rPr>
              <a:t>Ninh</a:t>
            </a:r>
            <a:r>
              <a:rPr lang="en-US" sz="3092" b="1" dirty="0" smtClean="0">
                <a:solidFill>
                  <a:srgbClr val="FFFF00">
                    <a:alpha val="24706"/>
                  </a:srgbClr>
                </a:solidFill>
                <a:latin typeface="Saira Condensed Bold"/>
                <a:ea typeface="Saira Condensed Bold"/>
                <a:cs typeface="Saira Condensed Bold"/>
                <a:sym typeface="Saira Condensed Bold"/>
              </a:rPr>
              <a:t> </a:t>
            </a:r>
            <a:r>
              <a:rPr lang="en-US" sz="3092" b="1" dirty="0" err="1" smtClean="0">
                <a:solidFill>
                  <a:srgbClr val="FFFF00">
                    <a:alpha val="24706"/>
                  </a:srgbClr>
                </a:solidFill>
                <a:latin typeface="Saira Condensed Bold"/>
                <a:ea typeface="Saira Condensed Bold"/>
                <a:cs typeface="Saira Condensed Bold"/>
                <a:sym typeface="Saira Condensed Bold"/>
              </a:rPr>
              <a:t>Giang</a:t>
            </a:r>
            <a:endParaRPr lang="en-US" sz="3092" b="1" dirty="0">
              <a:solidFill>
                <a:srgbClr val="FFFF00">
                  <a:alpha val="24706"/>
                </a:srgbClr>
              </a:solidFill>
              <a:latin typeface="Saira Condensed Bold"/>
              <a:ea typeface="Saira Condensed Bold"/>
              <a:cs typeface="Saira Condensed Bold"/>
              <a:sym typeface="Saira Condense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032661" y="1061491"/>
            <a:ext cx="10357776" cy="1409034"/>
            <a:chOff x="0" y="0"/>
            <a:chExt cx="2729306" cy="371285"/>
          </a:xfrm>
        </p:grpSpPr>
        <p:sp>
          <p:nvSpPr>
            <p:cNvPr id="3" name="Freeform 3"/>
            <p:cNvSpPr/>
            <p:nvPr/>
          </p:nvSpPr>
          <p:spPr>
            <a:xfrm>
              <a:off x="0" y="0"/>
              <a:ext cx="2729306" cy="371285"/>
            </a:xfrm>
            <a:custGeom>
              <a:avLst/>
              <a:gdLst/>
              <a:ahLst/>
              <a:cxnLst/>
              <a:rect l="l" t="t" r="r" b="b"/>
              <a:pathLst>
                <a:path w="2729306" h="371285">
                  <a:moveTo>
                    <a:pt x="37821" y="0"/>
                  </a:moveTo>
                  <a:lnTo>
                    <a:pt x="2691485" y="0"/>
                  </a:lnTo>
                  <a:cubicBezTo>
                    <a:pt x="2701516" y="0"/>
                    <a:pt x="2711136" y="3985"/>
                    <a:pt x="2718228" y="11078"/>
                  </a:cubicBezTo>
                  <a:cubicBezTo>
                    <a:pt x="2725321" y="18170"/>
                    <a:pt x="2729306" y="27790"/>
                    <a:pt x="2729306" y="37821"/>
                  </a:cubicBezTo>
                  <a:lnTo>
                    <a:pt x="2729306" y="333464"/>
                  </a:lnTo>
                  <a:cubicBezTo>
                    <a:pt x="2729306" y="343494"/>
                    <a:pt x="2725321" y="353114"/>
                    <a:pt x="2718228" y="360207"/>
                  </a:cubicBezTo>
                  <a:cubicBezTo>
                    <a:pt x="2711136" y="367300"/>
                    <a:pt x="2701516" y="371285"/>
                    <a:pt x="2691485" y="371285"/>
                  </a:cubicBezTo>
                  <a:lnTo>
                    <a:pt x="37821" y="371285"/>
                  </a:lnTo>
                  <a:cubicBezTo>
                    <a:pt x="27790" y="371285"/>
                    <a:pt x="18170" y="367300"/>
                    <a:pt x="11078" y="360207"/>
                  </a:cubicBezTo>
                  <a:cubicBezTo>
                    <a:pt x="3985" y="353114"/>
                    <a:pt x="0" y="343494"/>
                    <a:pt x="0" y="333464"/>
                  </a:cubicBezTo>
                  <a:lnTo>
                    <a:pt x="0" y="37821"/>
                  </a:lnTo>
                  <a:cubicBezTo>
                    <a:pt x="0" y="27790"/>
                    <a:pt x="3985" y="18170"/>
                    <a:pt x="11078" y="11078"/>
                  </a:cubicBezTo>
                  <a:cubicBezTo>
                    <a:pt x="18170" y="3985"/>
                    <a:pt x="27790" y="0"/>
                    <a:pt x="37821" y="0"/>
                  </a:cubicBezTo>
                  <a:close/>
                </a:path>
              </a:pathLst>
            </a:custGeom>
            <a:solidFill>
              <a:srgbClr val="145DA0"/>
            </a:solidFill>
          </p:spPr>
        </p:sp>
        <p:sp>
          <p:nvSpPr>
            <p:cNvPr id="4" name="TextBox 4"/>
            <p:cNvSpPr txBox="1"/>
            <p:nvPr/>
          </p:nvSpPr>
          <p:spPr>
            <a:xfrm>
              <a:off x="0" y="-38100"/>
              <a:ext cx="2729306" cy="409385"/>
            </a:xfrm>
            <a:prstGeom prst="rect">
              <a:avLst/>
            </a:prstGeom>
          </p:spPr>
          <p:txBody>
            <a:bodyPr lIns="50775" tIns="50775" rIns="50775" bIns="50775" rtlCol="0" anchor="ctr"/>
            <a:lstStyle/>
            <a:p>
              <a:pPr algn="ctr">
                <a:lnSpc>
                  <a:spcPts val="2658"/>
                </a:lnSpc>
                <a:spcBef>
                  <a:spcPct val="0"/>
                </a:spcBef>
              </a:pPr>
              <a:endParaRPr/>
            </a:p>
          </p:txBody>
        </p:sp>
      </p:grpSp>
      <p:sp>
        <p:nvSpPr>
          <p:cNvPr id="5" name="TextBox 5"/>
          <p:cNvSpPr txBox="1"/>
          <p:nvPr/>
        </p:nvSpPr>
        <p:spPr>
          <a:xfrm>
            <a:off x="1607715" y="1456364"/>
            <a:ext cx="9115248" cy="1036630"/>
          </a:xfrm>
          <a:prstGeom prst="rect">
            <a:avLst/>
          </a:prstGeom>
        </p:spPr>
        <p:txBody>
          <a:bodyPr lIns="0" tIns="0" rIns="0" bIns="0" rtlCol="0" anchor="t">
            <a:spAutoFit/>
          </a:bodyPr>
          <a:lstStyle/>
          <a:p>
            <a:pPr algn="l">
              <a:lnSpc>
                <a:spcPts val="7696"/>
              </a:lnSpc>
            </a:pPr>
            <a:r>
              <a:rPr lang="en-US" sz="7696" b="1" dirty="0" err="1">
                <a:solidFill>
                  <a:srgbClr val="00B050"/>
                </a:solidFill>
                <a:latin typeface="Saira Condensed Heavy"/>
                <a:ea typeface="Saira Condensed Heavy"/>
                <a:cs typeface="Saira Condensed Heavy"/>
                <a:sym typeface="Saira Condensed Heavy"/>
              </a:rPr>
              <a:t>HIỂU</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VỀ</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CHUYỂN</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ĐỔI</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SỐ</a:t>
            </a:r>
            <a:endParaRPr lang="en-US" sz="7696" b="1" dirty="0">
              <a:solidFill>
                <a:srgbClr val="00B050"/>
              </a:solidFill>
              <a:latin typeface="Saira Condensed Heavy"/>
              <a:ea typeface="Saira Condensed Heavy"/>
              <a:cs typeface="Saira Condensed Heavy"/>
              <a:sym typeface="Saira Condensed Heavy"/>
            </a:endParaRPr>
          </a:p>
        </p:txBody>
      </p:sp>
      <p:sp>
        <p:nvSpPr>
          <p:cNvPr id="6" name="Freeform 6"/>
          <p:cNvSpPr/>
          <p:nvPr/>
        </p:nvSpPr>
        <p:spPr>
          <a:xfrm>
            <a:off x="4463" y="8033175"/>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a:off x="6853120" y="7914418"/>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8" name="Freeform 8"/>
          <p:cNvSpPr/>
          <p:nvPr/>
        </p:nvSpPr>
        <p:spPr>
          <a:xfrm>
            <a:off x="3434703" y="7971540"/>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9" name="Freeform 9"/>
          <p:cNvSpPr/>
          <p:nvPr/>
        </p:nvSpPr>
        <p:spPr>
          <a:xfrm>
            <a:off x="10283360" y="785278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10" name="Freeform 10"/>
          <p:cNvSpPr/>
          <p:nvPr/>
        </p:nvSpPr>
        <p:spPr>
          <a:xfrm>
            <a:off x="13722678" y="7800174"/>
            <a:ext cx="3551702" cy="2446235"/>
          </a:xfrm>
          <a:custGeom>
            <a:avLst/>
            <a:gdLst/>
            <a:ahLst/>
            <a:cxnLst/>
            <a:rect l="l" t="t" r="r" b="b"/>
            <a:pathLst>
              <a:path w="3551702" h="2446235">
                <a:moveTo>
                  <a:pt x="0" y="0"/>
                </a:moveTo>
                <a:lnTo>
                  <a:pt x="3551702" y="0"/>
                </a:lnTo>
                <a:lnTo>
                  <a:pt x="3551702"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11" name="Group 11"/>
          <p:cNvGrpSpPr/>
          <p:nvPr/>
        </p:nvGrpSpPr>
        <p:grpSpPr>
          <a:xfrm>
            <a:off x="15786552" y="917386"/>
            <a:ext cx="2937575" cy="8338906"/>
            <a:chOff x="0" y="0"/>
            <a:chExt cx="774060" cy="2197327"/>
          </a:xfrm>
        </p:grpSpPr>
        <p:sp>
          <p:nvSpPr>
            <p:cNvPr id="12" name="Freeform 12"/>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3" name="TextBox 13"/>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4" name="Group 14"/>
          <p:cNvGrpSpPr/>
          <p:nvPr/>
        </p:nvGrpSpPr>
        <p:grpSpPr>
          <a:xfrm>
            <a:off x="12098304" y="1915806"/>
            <a:ext cx="5157036" cy="6455388"/>
            <a:chOff x="0" y="0"/>
            <a:chExt cx="799350" cy="1000597"/>
          </a:xfrm>
        </p:grpSpPr>
        <p:sp>
          <p:nvSpPr>
            <p:cNvPr id="15" name="Freeform 15"/>
            <p:cNvSpPr/>
            <p:nvPr/>
          </p:nvSpPr>
          <p:spPr>
            <a:xfrm>
              <a:off x="0" y="0"/>
              <a:ext cx="799350" cy="1000597"/>
            </a:xfrm>
            <a:custGeom>
              <a:avLst/>
              <a:gdLst/>
              <a:ahLst/>
              <a:cxnLst/>
              <a:rect l="l" t="t" r="r" b="b"/>
              <a:pathLst>
                <a:path w="799350" h="1000597">
                  <a:moveTo>
                    <a:pt x="34512" y="0"/>
                  </a:moveTo>
                  <a:lnTo>
                    <a:pt x="764838" y="0"/>
                  </a:lnTo>
                  <a:cubicBezTo>
                    <a:pt x="783899" y="0"/>
                    <a:pt x="799350" y="15451"/>
                    <a:pt x="799350" y="34512"/>
                  </a:cubicBezTo>
                  <a:lnTo>
                    <a:pt x="799350" y="966085"/>
                  </a:lnTo>
                  <a:cubicBezTo>
                    <a:pt x="799350" y="985145"/>
                    <a:pt x="783899" y="1000597"/>
                    <a:pt x="764838" y="1000597"/>
                  </a:cubicBezTo>
                  <a:lnTo>
                    <a:pt x="34512" y="1000597"/>
                  </a:lnTo>
                  <a:cubicBezTo>
                    <a:pt x="15451" y="1000597"/>
                    <a:pt x="0" y="985145"/>
                    <a:pt x="0" y="966085"/>
                  </a:cubicBezTo>
                  <a:lnTo>
                    <a:pt x="0" y="34512"/>
                  </a:lnTo>
                  <a:cubicBezTo>
                    <a:pt x="0" y="15451"/>
                    <a:pt x="15451" y="0"/>
                    <a:pt x="34512" y="0"/>
                  </a:cubicBezTo>
                  <a:close/>
                </a:path>
              </a:pathLst>
            </a:custGeom>
            <a:blipFill>
              <a:blip r:embed="rId4"/>
              <a:stretch>
                <a:fillRect l="-119522" r="-3013"/>
              </a:stretch>
            </a:blipFill>
          </p:spPr>
        </p:sp>
      </p:grpSp>
      <p:sp>
        <p:nvSpPr>
          <p:cNvPr id="16" name="TextBox 16"/>
          <p:cNvSpPr txBox="1"/>
          <p:nvPr/>
        </p:nvSpPr>
        <p:spPr>
          <a:xfrm>
            <a:off x="1032661" y="2660495"/>
            <a:ext cx="10357776" cy="6425372"/>
          </a:xfrm>
          <a:prstGeom prst="rect">
            <a:avLst/>
          </a:prstGeom>
        </p:spPr>
        <p:txBody>
          <a:bodyPr lIns="0" tIns="0" rIns="0" bIns="0" rtlCol="0" anchor="t">
            <a:spAutoFit/>
          </a:bodyPr>
          <a:lstStyle/>
          <a:p>
            <a:pPr marL="0" lvl="0" indent="0" algn="just">
              <a:lnSpc>
                <a:spcPts val="3935"/>
              </a:lnSpc>
              <a:spcBef>
                <a:spcPct val="0"/>
              </a:spcBef>
            </a:pPr>
            <a:r>
              <a:rPr lang="en-US" sz="2811">
                <a:solidFill>
                  <a:srgbClr val="FFFFFF"/>
                </a:solidFill>
                <a:latin typeface="Saira"/>
                <a:ea typeface="Saira"/>
                <a:cs typeface="Saira"/>
                <a:sym typeface="Saira"/>
              </a:rPr>
              <a:t>Chuyển đổ</a:t>
            </a:r>
            <a:r>
              <a:rPr lang="en-US" sz="2811" u="none" strike="noStrike">
                <a:solidFill>
                  <a:srgbClr val="FFFFFF"/>
                </a:solidFill>
                <a:latin typeface="Saira"/>
                <a:ea typeface="Saira"/>
                <a:cs typeface="Saira"/>
                <a:sym typeface="Saira"/>
              </a:rPr>
              <a:t>i số không phải là điều xa vời, mà là việc ứng dụng công nghệ để làm cho cuộc sống thuận tiện hơn, nhanh hơn và hiệu quả hơn. Khi đi làm giấy tờ hành chính, tra cứu thông tin đất đai, đóng bảo hiểm, nộp thuế hay đăng ký học cho con qua mạng – đó chính là đang tham gia vào chuyển đổi số. Mỗi người dân có thể sử dụng điện thoại thông minh, tài khoản định danh điện tử, ví số, cổng dịch vụ công để giải quyết công việc mà không cần phải đến trụ sở. Chuyển đổi số giúp tiết kiệm thời gian, chi phí và công sức, đồng thời bảo đảm minh bạch, chính xác. Quan trọng hơn, đây là cách để mỗi người dân được phục vụ tốt hơn, tiếp cận các dịch vụ của Nhà nước và xã hội dễ dàng hơn. Vì vậy, hiểu và tham gia chuyển đổi số chính là góp phần xây dựng một xã hội văn minh, hiện đại và gần dân hơn.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9310869" y="1030708"/>
            <a:ext cx="1694863" cy="8338906"/>
            <a:chOff x="0" y="0"/>
            <a:chExt cx="446602" cy="2197327"/>
          </a:xfrm>
        </p:grpSpPr>
        <p:sp>
          <p:nvSpPr>
            <p:cNvPr id="3" name="Freeform 3"/>
            <p:cNvSpPr/>
            <p:nvPr/>
          </p:nvSpPr>
          <p:spPr>
            <a:xfrm>
              <a:off x="0" y="0"/>
              <a:ext cx="446602" cy="2197327"/>
            </a:xfrm>
            <a:custGeom>
              <a:avLst/>
              <a:gdLst/>
              <a:ahLst/>
              <a:cxnLst/>
              <a:rect l="l" t="t" r="r" b="b"/>
              <a:pathLst>
                <a:path w="446602" h="2197327">
                  <a:moveTo>
                    <a:pt x="223301" y="0"/>
                  </a:moveTo>
                  <a:lnTo>
                    <a:pt x="223301" y="0"/>
                  </a:lnTo>
                  <a:cubicBezTo>
                    <a:pt x="282524" y="0"/>
                    <a:pt x="339321" y="23526"/>
                    <a:pt x="381198" y="65403"/>
                  </a:cubicBezTo>
                  <a:cubicBezTo>
                    <a:pt x="423075" y="107280"/>
                    <a:pt x="446602" y="164078"/>
                    <a:pt x="446602" y="223301"/>
                  </a:cubicBezTo>
                  <a:lnTo>
                    <a:pt x="446602" y="1974027"/>
                  </a:lnTo>
                  <a:cubicBezTo>
                    <a:pt x="446602" y="2033250"/>
                    <a:pt x="423075" y="2090047"/>
                    <a:pt x="381198" y="2131924"/>
                  </a:cubicBezTo>
                  <a:cubicBezTo>
                    <a:pt x="339321" y="2173801"/>
                    <a:pt x="282524" y="2197327"/>
                    <a:pt x="223301" y="2197327"/>
                  </a:cubicBezTo>
                  <a:lnTo>
                    <a:pt x="223301" y="2197327"/>
                  </a:lnTo>
                  <a:cubicBezTo>
                    <a:pt x="164078" y="2197327"/>
                    <a:pt x="107280" y="2173801"/>
                    <a:pt x="65403" y="2131924"/>
                  </a:cubicBezTo>
                  <a:cubicBezTo>
                    <a:pt x="23526" y="2090047"/>
                    <a:pt x="0" y="2033250"/>
                    <a:pt x="0" y="1974027"/>
                  </a:cubicBezTo>
                  <a:lnTo>
                    <a:pt x="0" y="223301"/>
                  </a:lnTo>
                  <a:cubicBezTo>
                    <a:pt x="0" y="164078"/>
                    <a:pt x="23526" y="107280"/>
                    <a:pt x="65403" y="65403"/>
                  </a:cubicBezTo>
                  <a:cubicBezTo>
                    <a:pt x="107280" y="23526"/>
                    <a:pt x="164078" y="0"/>
                    <a:pt x="223301" y="0"/>
                  </a:cubicBezTo>
                  <a:close/>
                </a:path>
              </a:pathLst>
            </a:custGeom>
            <a:solidFill>
              <a:srgbClr val="56AEFF"/>
            </a:solidFill>
          </p:spPr>
        </p:sp>
        <p:sp>
          <p:nvSpPr>
            <p:cNvPr id="4" name="TextBox 4"/>
            <p:cNvSpPr txBox="1"/>
            <p:nvPr/>
          </p:nvSpPr>
          <p:spPr>
            <a:xfrm>
              <a:off x="0" y="-38100"/>
              <a:ext cx="446602"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5" name="Group 5"/>
          <p:cNvGrpSpPr/>
          <p:nvPr/>
        </p:nvGrpSpPr>
        <p:grpSpPr>
          <a:xfrm>
            <a:off x="10359528" y="1553689"/>
            <a:ext cx="1292407" cy="1184044"/>
            <a:chOff x="0" y="0"/>
            <a:chExt cx="340553" cy="311999"/>
          </a:xfrm>
        </p:grpSpPr>
        <p:sp>
          <p:nvSpPr>
            <p:cNvPr id="6" name="Freeform 6"/>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7" name="TextBox 7"/>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8" name="Group 8"/>
          <p:cNvGrpSpPr/>
          <p:nvPr/>
        </p:nvGrpSpPr>
        <p:grpSpPr>
          <a:xfrm>
            <a:off x="10359528" y="3424173"/>
            <a:ext cx="1292407" cy="1184044"/>
            <a:chOff x="0" y="0"/>
            <a:chExt cx="340553" cy="311999"/>
          </a:xfrm>
        </p:grpSpPr>
        <p:sp>
          <p:nvSpPr>
            <p:cNvPr id="9" name="Freeform 9"/>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0" name="TextBox 10"/>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1" name="Group 11"/>
          <p:cNvGrpSpPr/>
          <p:nvPr/>
        </p:nvGrpSpPr>
        <p:grpSpPr>
          <a:xfrm>
            <a:off x="10359528" y="5294656"/>
            <a:ext cx="1292407" cy="1184044"/>
            <a:chOff x="0" y="0"/>
            <a:chExt cx="340553" cy="311999"/>
          </a:xfrm>
        </p:grpSpPr>
        <p:sp>
          <p:nvSpPr>
            <p:cNvPr id="12" name="Freeform 12"/>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3" name="TextBox 13"/>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4" name="Group 14"/>
          <p:cNvGrpSpPr/>
          <p:nvPr/>
        </p:nvGrpSpPr>
        <p:grpSpPr>
          <a:xfrm>
            <a:off x="10359528" y="7316498"/>
            <a:ext cx="1292407" cy="1184044"/>
            <a:chOff x="0" y="0"/>
            <a:chExt cx="340553" cy="311999"/>
          </a:xfrm>
        </p:grpSpPr>
        <p:sp>
          <p:nvSpPr>
            <p:cNvPr id="15" name="Freeform 15"/>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6" name="TextBox 16"/>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sp>
        <p:nvSpPr>
          <p:cNvPr id="17" name="Freeform 17"/>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18" name="Group 18"/>
          <p:cNvGrpSpPr/>
          <p:nvPr/>
        </p:nvGrpSpPr>
        <p:grpSpPr>
          <a:xfrm>
            <a:off x="1032661" y="1061491"/>
            <a:ext cx="7833004" cy="1412850"/>
            <a:chOff x="0" y="0"/>
            <a:chExt cx="2064021" cy="372290"/>
          </a:xfrm>
        </p:grpSpPr>
        <p:sp>
          <p:nvSpPr>
            <p:cNvPr id="19" name="Freeform 19"/>
            <p:cNvSpPr/>
            <p:nvPr/>
          </p:nvSpPr>
          <p:spPr>
            <a:xfrm>
              <a:off x="0" y="0"/>
              <a:ext cx="2064021" cy="372290"/>
            </a:xfrm>
            <a:custGeom>
              <a:avLst/>
              <a:gdLst/>
              <a:ahLst/>
              <a:cxnLst/>
              <a:rect l="l" t="t" r="r" b="b"/>
              <a:pathLst>
                <a:path w="2064021" h="372290">
                  <a:moveTo>
                    <a:pt x="50012" y="0"/>
                  </a:moveTo>
                  <a:lnTo>
                    <a:pt x="2014009" y="0"/>
                  </a:lnTo>
                  <a:cubicBezTo>
                    <a:pt x="2027273" y="0"/>
                    <a:pt x="2039994" y="5269"/>
                    <a:pt x="2049373" y="14648"/>
                  </a:cubicBezTo>
                  <a:cubicBezTo>
                    <a:pt x="2058752" y="24027"/>
                    <a:pt x="2064021" y="36748"/>
                    <a:pt x="2064021" y="50012"/>
                  </a:cubicBezTo>
                  <a:lnTo>
                    <a:pt x="2064021" y="322278"/>
                  </a:lnTo>
                  <a:cubicBezTo>
                    <a:pt x="2064021" y="349899"/>
                    <a:pt x="2041630" y="372290"/>
                    <a:pt x="2014009" y="372290"/>
                  </a:cubicBezTo>
                  <a:lnTo>
                    <a:pt x="50012" y="372290"/>
                  </a:lnTo>
                  <a:cubicBezTo>
                    <a:pt x="22391" y="372290"/>
                    <a:pt x="0" y="349899"/>
                    <a:pt x="0" y="322278"/>
                  </a:cubicBezTo>
                  <a:lnTo>
                    <a:pt x="0" y="50012"/>
                  </a:lnTo>
                  <a:cubicBezTo>
                    <a:pt x="0" y="22391"/>
                    <a:pt x="22391" y="0"/>
                    <a:pt x="50012" y="0"/>
                  </a:cubicBezTo>
                  <a:close/>
                </a:path>
              </a:pathLst>
            </a:custGeom>
            <a:solidFill>
              <a:srgbClr val="145DA0"/>
            </a:solidFill>
          </p:spPr>
        </p:sp>
        <p:sp>
          <p:nvSpPr>
            <p:cNvPr id="20" name="TextBox 20"/>
            <p:cNvSpPr txBox="1"/>
            <p:nvPr/>
          </p:nvSpPr>
          <p:spPr>
            <a:xfrm>
              <a:off x="0" y="-38100"/>
              <a:ext cx="2064021" cy="410390"/>
            </a:xfrm>
            <a:prstGeom prst="rect">
              <a:avLst/>
            </a:prstGeom>
          </p:spPr>
          <p:txBody>
            <a:bodyPr lIns="50775" tIns="50775" rIns="50775" bIns="50775" rtlCol="0" anchor="ctr"/>
            <a:lstStyle/>
            <a:p>
              <a:pPr algn="ctr">
                <a:lnSpc>
                  <a:spcPts val="2658"/>
                </a:lnSpc>
                <a:spcBef>
                  <a:spcPct val="0"/>
                </a:spcBef>
              </a:pPr>
              <a:endParaRPr/>
            </a:p>
          </p:txBody>
        </p:sp>
      </p:grpSp>
      <p:sp>
        <p:nvSpPr>
          <p:cNvPr id="21" name="Freeform 21"/>
          <p:cNvSpPr/>
          <p:nvPr/>
        </p:nvSpPr>
        <p:spPr>
          <a:xfrm>
            <a:off x="10677102" y="1817081"/>
            <a:ext cx="657260" cy="657260"/>
          </a:xfrm>
          <a:custGeom>
            <a:avLst/>
            <a:gdLst/>
            <a:ahLst/>
            <a:cxnLst/>
            <a:rect l="l" t="t" r="r" b="b"/>
            <a:pathLst>
              <a:path w="657260" h="657260">
                <a:moveTo>
                  <a:pt x="0" y="0"/>
                </a:moveTo>
                <a:lnTo>
                  <a:pt x="657260" y="0"/>
                </a:lnTo>
                <a:lnTo>
                  <a:pt x="657260" y="657260"/>
                </a:lnTo>
                <a:lnTo>
                  <a:pt x="0" y="6572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2" name="Freeform 22"/>
          <p:cNvSpPr/>
          <p:nvPr/>
        </p:nvSpPr>
        <p:spPr>
          <a:xfrm>
            <a:off x="10677102" y="3678459"/>
            <a:ext cx="657260" cy="702952"/>
          </a:xfrm>
          <a:custGeom>
            <a:avLst/>
            <a:gdLst/>
            <a:ahLst/>
            <a:cxnLst/>
            <a:rect l="l" t="t" r="r" b="b"/>
            <a:pathLst>
              <a:path w="657260" h="702952">
                <a:moveTo>
                  <a:pt x="0" y="0"/>
                </a:moveTo>
                <a:lnTo>
                  <a:pt x="657260" y="0"/>
                </a:lnTo>
                <a:lnTo>
                  <a:pt x="657260" y="702952"/>
                </a:lnTo>
                <a:lnTo>
                  <a:pt x="0" y="7029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3" name="Freeform 23"/>
          <p:cNvSpPr/>
          <p:nvPr/>
        </p:nvSpPr>
        <p:spPr>
          <a:xfrm>
            <a:off x="10668584" y="5542161"/>
            <a:ext cx="665778" cy="689033"/>
          </a:xfrm>
          <a:custGeom>
            <a:avLst/>
            <a:gdLst/>
            <a:ahLst/>
            <a:cxnLst/>
            <a:rect l="l" t="t" r="r" b="b"/>
            <a:pathLst>
              <a:path w="665778" h="689033">
                <a:moveTo>
                  <a:pt x="0" y="0"/>
                </a:moveTo>
                <a:lnTo>
                  <a:pt x="665778" y="0"/>
                </a:lnTo>
                <a:lnTo>
                  <a:pt x="665778" y="689033"/>
                </a:lnTo>
                <a:lnTo>
                  <a:pt x="0" y="6890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4" name="Freeform 24"/>
          <p:cNvSpPr/>
          <p:nvPr/>
        </p:nvSpPr>
        <p:spPr>
          <a:xfrm>
            <a:off x="10651017" y="7564004"/>
            <a:ext cx="709429" cy="689033"/>
          </a:xfrm>
          <a:custGeom>
            <a:avLst/>
            <a:gdLst/>
            <a:ahLst/>
            <a:cxnLst/>
            <a:rect l="l" t="t" r="r" b="b"/>
            <a:pathLst>
              <a:path w="709429" h="689033">
                <a:moveTo>
                  <a:pt x="0" y="0"/>
                </a:moveTo>
                <a:lnTo>
                  <a:pt x="709429" y="0"/>
                </a:lnTo>
                <a:lnTo>
                  <a:pt x="709429" y="689033"/>
                </a:lnTo>
                <a:lnTo>
                  <a:pt x="0" y="6890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25" name="TextBox 25"/>
          <p:cNvSpPr txBox="1"/>
          <p:nvPr/>
        </p:nvSpPr>
        <p:spPr>
          <a:xfrm>
            <a:off x="1393507" y="1454682"/>
            <a:ext cx="7257950" cy="793230"/>
          </a:xfrm>
          <a:prstGeom prst="rect">
            <a:avLst/>
          </a:prstGeom>
        </p:spPr>
        <p:txBody>
          <a:bodyPr lIns="0" tIns="0" rIns="0" bIns="0" rtlCol="0" anchor="t">
            <a:spAutoFit/>
          </a:bodyPr>
          <a:lstStyle/>
          <a:p>
            <a:pPr algn="ctr">
              <a:lnSpc>
                <a:spcPts val="5869"/>
              </a:lnSpc>
            </a:pPr>
            <a:r>
              <a:rPr lang="en-US" sz="5869" b="1" dirty="0" err="1">
                <a:solidFill>
                  <a:srgbClr val="00B050"/>
                </a:solidFill>
                <a:latin typeface="Saira Condensed Heavy"/>
                <a:ea typeface="Saira Condensed Heavy"/>
                <a:cs typeface="Saira Condensed Heavy"/>
                <a:sym typeface="Saira Condensed Heavy"/>
              </a:rPr>
              <a:t>LỘ</a:t>
            </a:r>
            <a:r>
              <a:rPr lang="en-US" sz="5869" b="1" dirty="0">
                <a:solidFill>
                  <a:srgbClr val="00B050"/>
                </a:solidFill>
                <a:latin typeface="Saira Condensed Heavy"/>
                <a:ea typeface="Saira Condensed Heavy"/>
                <a:cs typeface="Saira Condensed Heavy"/>
                <a:sym typeface="Saira Condensed Heavy"/>
              </a:rPr>
              <a:t> </a:t>
            </a:r>
            <a:r>
              <a:rPr lang="en-US" sz="5869" b="1" dirty="0" err="1">
                <a:solidFill>
                  <a:srgbClr val="00B050"/>
                </a:solidFill>
                <a:latin typeface="Saira Condensed Heavy"/>
                <a:ea typeface="Saira Condensed Heavy"/>
                <a:cs typeface="Saira Condensed Heavy"/>
                <a:sym typeface="Saira Condensed Heavy"/>
              </a:rPr>
              <a:t>TRÌNH</a:t>
            </a:r>
            <a:r>
              <a:rPr lang="en-US" sz="5869" b="1" dirty="0">
                <a:solidFill>
                  <a:srgbClr val="00B050"/>
                </a:solidFill>
                <a:latin typeface="Saira Condensed Heavy"/>
                <a:ea typeface="Saira Condensed Heavy"/>
                <a:cs typeface="Saira Condensed Heavy"/>
                <a:sym typeface="Saira Condensed Heavy"/>
              </a:rPr>
              <a:t> </a:t>
            </a:r>
            <a:r>
              <a:rPr lang="en-US" sz="5869" b="1" dirty="0" err="1">
                <a:solidFill>
                  <a:srgbClr val="00B050"/>
                </a:solidFill>
                <a:latin typeface="Saira Condensed Heavy"/>
                <a:ea typeface="Saira Condensed Heavy"/>
                <a:cs typeface="Saira Condensed Heavy"/>
                <a:sym typeface="Saira Condensed Heavy"/>
              </a:rPr>
              <a:t>VÀ</a:t>
            </a:r>
            <a:r>
              <a:rPr lang="en-US" sz="5869" b="1" dirty="0">
                <a:solidFill>
                  <a:srgbClr val="00B050"/>
                </a:solidFill>
                <a:latin typeface="Saira Condensed Heavy"/>
                <a:ea typeface="Saira Condensed Heavy"/>
                <a:cs typeface="Saira Condensed Heavy"/>
                <a:sym typeface="Saira Condensed Heavy"/>
              </a:rPr>
              <a:t> </a:t>
            </a:r>
            <a:r>
              <a:rPr lang="en-US" sz="5869" b="1" dirty="0" err="1">
                <a:solidFill>
                  <a:srgbClr val="00B050"/>
                </a:solidFill>
                <a:latin typeface="Saira Condensed Heavy"/>
                <a:ea typeface="Saira Condensed Heavy"/>
                <a:cs typeface="Saira Condensed Heavy"/>
                <a:sym typeface="Saira Condensed Heavy"/>
              </a:rPr>
              <a:t>MỤC</a:t>
            </a:r>
            <a:r>
              <a:rPr lang="en-US" sz="5869" b="1" dirty="0">
                <a:solidFill>
                  <a:srgbClr val="00B050"/>
                </a:solidFill>
                <a:latin typeface="Saira Condensed Heavy"/>
                <a:ea typeface="Saira Condensed Heavy"/>
                <a:cs typeface="Saira Condensed Heavy"/>
                <a:sym typeface="Saira Condensed Heavy"/>
              </a:rPr>
              <a:t> </a:t>
            </a:r>
            <a:r>
              <a:rPr lang="en-US" sz="5869" b="1" dirty="0" err="1">
                <a:solidFill>
                  <a:srgbClr val="00B050"/>
                </a:solidFill>
                <a:latin typeface="Saira Condensed Heavy"/>
                <a:ea typeface="Saira Condensed Heavy"/>
                <a:cs typeface="Saira Condensed Heavy"/>
                <a:sym typeface="Saira Condensed Heavy"/>
              </a:rPr>
              <a:t>TIÊU</a:t>
            </a:r>
            <a:endParaRPr lang="en-US" sz="5869" b="1" dirty="0">
              <a:solidFill>
                <a:srgbClr val="00B050"/>
              </a:solidFill>
              <a:latin typeface="Saira Condensed Heavy"/>
              <a:ea typeface="Saira Condensed Heavy"/>
              <a:cs typeface="Saira Condensed Heavy"/>
              <a:sym typeface="Saira Condensed Heavy"/>
            </a:endParaRPr>
          </a:p>
        </p:txBody>
      </p:sp>
      <p:sp>
        <p:nvSpPr>
          <p:cNvPr id="26" name="TextBox 26"/>
          <p:cNvSpPr txBox="1"/>
          <p:nvPr/>
        </p:nvSpPr>
        <p:spPr>
          <a:xfrm>
            <a:off x="1032661" y="2951177"/>
            <a:ext cx="7833004" cy="6578595"/>
          </a:xfrm>
          <a:prstGeom prst="rect">
            <a:avLst/>
          </a:prstGeom>
        </p:spPr>
        <p:txBody>
          <a:bodyPr lIns="0" tIns="0" rIns="0" bIns="0" rtlCol="0" anchor="t">
            <a:spAutoFit/>
          </a:bodyPr>
          <a:lstStyle/>
          <a:p>
            <a:pPr marL="637269" lvl="1" indent="-318634" algn="just">
              <a:lnSpc>
                <a:spcPts val="4132"/>
              </a:lnSpc>
              <a:buFont typeface="Arial"/>
              <a:buChar char="•"/>
            </a:pPr>
            <a:r>
              <a:rPr lang="en-US" sz="2951">
                <a:solidFill>
                  <a:srgbClr val="FFFFFF"/>
                </a:solidFill>
                <a:latin typeface="Saira"/>
                <a:ea typeface="Saira"/>
                <a:cs typeface="Saira"/>
                <a:sym typeface="Saira"/>
              </a:rPr>
              <a:t>2025 – 2027: Tập trung hoàn thiện hạ tầng số (mạng, dữ liệu, cổng dịch vụ công), xây dựng hệ thống thông tin xã đồng bộ.</a:t>
            </a:r>
          </a:p>
          <a:p>
            <a:pPr marL="637269" lvl="1" indent="-318634" algn="just">
              <a:lnSpc>
                <a:spcPts val="4781"/>
              </a:lnSpc>
              <a:buFont typeface="Arial"/>
              <a:buChar char="•"/>
            </a:pPr>
            <a:r>
              <a:rPr lang="en-US" sz="2951">
                <a:solidFill>
                  <a:srgbClr val="FFFFFF"/>
                </a:solidFill>
                <a:latin typeface="Saira"/>
                <a:ea typeface="Saira"/>
                <a:cs typeface="Saira"/>
                <a:sym typeface="Saira"/>
              </a:rPr>
              <a:t>2027 – 2029: Mở rộng dịch vụ công trực tuyến, thúc đẩy kinh tế số, chuyển đổi chuỗi sản xuất, thương mại điện tử cho nông nghiệp.</a:t>
            </a:r>
          </a:p>
          <a:p>
            <a:pPr marL="637269" lvl="1" indent="-318634" algn="just">
              <a:lnSpc>
                <a:spcPts val="4132"/>
              </a:lnSpc>
              <a:buFont typeface="Arial"/>
              <a:buChar char="•"/>
            </a:pPr>
            <a:r>
              <a:rPr lang="en-US" sz="2951">
                <a:solidFill>
                  <a:srgbClr val="FFFFFF"/>
                </a:solidFill>
                <a:latin typeface="Saira"/>
                <a:ea typeface="Saira"/>
                <a:cs typeface="Saira"/>
                <a:sym typeface="Saira"/>
              </a:rPr>
              <a:t>2029 – 2030: Hoàn thiện xã số toàn diện, ứng dụng hiệu quả trí tuệ nhân tạo, dữ liệu lớn trong quản lý, phục vụ người dân.</a:t>
            </a:r>
          </a:p>
          <a:p>
            <a:pPr algn="just">
              <a:lnSpc>
                <a:spcPts val="4132"/>
              </a:lnSpc>
            </a:pPr>
            <a:endParaRPr lang="en-US" sz="2951">
              <a:solidFill>
                <a:srgbClr val="FFFFFF"/>
              </a:solidFill>
              <a:latin typeface="Saira"/>
              <a:ea typeface="Saira"/>
              <a:cs typeface="Saira"/>
              <a:sym typeface="Saira"/>
            </a:endParaRPr>
          </a:p>
        </p:txBody>
      </p:sp>
      <p:sp>
        <p:nvSpPr>
          <p:cNvPr id="27" name="TextBox 27"/>
          <p:cNvSpPr txBox="1"/>
          <p:nvPr/>
        </p:nvSpPr>
        <p:spPr>
          <a:xfrm>
            <a:off x="12016424" y="2004674"/>
            <a:ext cx="4993326" cy="913954"/>
          </a:xfrm>
          <a:prstGeom prst="rect">
            <a:avLst/>
          </a:prstGeom>
        </p:spPr>
        <p:txBody>
          <a:bodyPr lIns="0" tIns="0" rIns="0" bIns="0" rtlCol="0" anchor="t">
            <a:spAutoFit/>
          </a:bodyPr>
          <a:lstStyle/>
          <a:p>
            <a:pPr algn="just">
              <a:lnSpc>
                <a:spcPts val="2398"/>
              </a:lnSpc>
            </a:pPr>
            <a:r>
              <a:rPr lang="en-US" sz="1999" dirty="0">
                <a:solidFill>
                  <a:srgbClr val="FFFFFF"/>
                </a:solidFill>
                <a:latin typeface="Saira"/>
                <a:ea typeface="Saira"/>
                <a:cs typeface="Saira"/>
                <a:sym typeface="Saira"/>
              </a:rPr>
              <a:t>100% </a:t>
            </a:r>
            <a:r>
              <a:rPr lang="en-US" sz="1999" dirty="0" err="1">
                <a:solidFill>
                  <a:srgbClr val="FFFFFF"/>
                </a:solidFill>
                <a:latin typeface="Saira"/>
                <a:ea typeface="Saira"/>
                <a:cs typeface="Saira"/>
                <a:sym typeface="Saira"/>
              </a:rPr>
              <a:t>dịch</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vụ</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công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của</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xã</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được</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cung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cấp</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trực</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tuyến</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mức</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độ</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cao</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dễ</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truy</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cập</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mọi</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lúc</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mọi</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nơi</a:t>
            </a:r>
            <a:r>
              <a:rPr lang="en-US" sz="1999" dirty="0">
                <a:solidFill>
                  <a:srgbClr val="FFFFFF"/>
                </a:solidFill>
                <a:latin typeface="Saira"/>
                <a:ea typeface="Saira"/>
                <a:cs typeface="Saira"/>
                <a:sym typeface="Saira"/>
              </a:rPr>
              <a:t>.</a:t>
            </a:r>
          </a:p>
        </p:txBody>
      </p:sp>
      <p:sp>
        <p:nvSpPr>
          <p:cNvPr id="29" name="TextBox 29"/>
          <p:cNvSpPr txBox="1"/>
          <p:nvPr/>
        </p:nvSpPr>
        <p:spPr>
          <a:xfrm>
            <a:off x="12016424" y="3820527"/>
            <a:ext cx="4993326" cy="913954"/>
          </a:xfrm>
          <a:prstGeom prst="rect">
            <a:avLst/>
          </a:prstGeom>
        </p:spPr>
        <p:txBody>
          <a:bodyPr lIns="0" tIns="0" rIns="0" bIns="0" rtlCol="0" anchor="t">
            <a:spAutoFit/>
          </a:bodyPr>
          <a:lstStyle/>
          <a:p>
            <a:pPr algn="just">
              <a:lnSpc>
                <a:spcPts val="2398"/>
              </a:lnSpc>
            </a:pPr>
            <a:r>
              <a:rPr lang="en-US" sz="1999">
                <a:solidFill>
                  <a:srgbClr val="FFFFFF"/>
                </a:solidFill>
                <a:latin typeface="Saira"/>
                <a:ea typeface="Saira"/>
                <a:cs typeface="Saira"/>
                <a:sym typeface="Saira"/>
              </a:rPr>
              <a:t>Người dân có thể giải quyết công việc hành chính, dịch vụ xã hội qua điện thoại/ứng dụng số.</a:t>
            </a:r>
          </a:p>
        </p:txBody>
      </p:sp>
      <p:sp>
        <p:nvSpPr>
          <p:cNvPr id="30" name="TextBox 30"/>
          <p:cNvSpPr txBox="1"/>
          <p:nvPr/>
        </p:nvSpPr>
        <p:spPr>
          <a:xfrm>
            <a:off x="12016424" y="1553689"/>
            <a:ext cx="4551263"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CHÍNH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QUYỀN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SỐ</a:t>
            </a:r>
            <a:endParaRPr lang="en-US" sz="2498" b="1" dirty="0">
              <a:solidFill>
                <a:srgbClr val="00B050"/>
              </a:solidFill>
              <a:latin typeface="Saira Bold"/>
              <a:ea typeface="Saira Bold"/>
              <a:cs typeface="Saira Bold"/>
              <a:sym typeface="Saira Bold"/>
            </a:endParaRPr>
          </a:p>
        </p:txBody>
      </p:sp>
      <p:sp>
        <p:nvSpPr>
          <p:cNvPr id="31" name="TextBox 31"/>
          <p:cNvSpPr txBox="1"/>
          <p:nvPr/>
        </p:nvSpPr>
        <p:spPr>
          <a:xfrm>
            <a:off x="12016424" y="3373070"/>
            <a:ext cx="5386270"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CÔNG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DÂN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SỐ</a:t>
            </a:r>
            <a:endParaRPr lang="en-US" sz="2498" b="1" dirty="0">
              <a:solidFill>
                <a:srgbClr val="00B050"/>
              </a:solidFill>
              <a:latin typeface="Saira Bold"/>
              <a:ea typeface="Saira Bold"/>
              <a:cs typeface="Saira Bold"/>
              <a:sym typeface="Saira Bold"/>
            </a:endParaRPr>
          </a:p>
        </p:txBody>
      </p:sp>
      <p:sp>
        <p:nvSpPr>
          <p:cNvPr id="32" name="TextBox 32"/>
          <p:cNvSpPr txBox="1"/>
          <p:nvPr/>
        </p:nvSpPr>
        <p:spPr>
          <a:xfrm>
            <a:off x="12016424" y="5792241"/>
            <a:ext cx="4993326" cy="609302"/>
          </a:xfrm>
          <a:prstGeom prst="rect">
            <a:avLst/>
          </a:prstGeom>
        </p:spPr>
        <p:txBody>
          <a:bodyPr lIns="0" tIns="0" rIns="0" bIns="0" rtlCol="0" anchor="t">
            <a:spAutoFit/>
          </a:bodyPr>
          <a:lstStyle/>
          <a:p>
            <a:pPr algn="just">
              <a:lnSpc>
                <a:spcPts val="2398"/>
              </a:lnSpc>
            </a:pPr>
            <a:r>
              <a:rPr lang="en-US" sz="1999" dirty="0" err="1">
                <a:solidFill>
                  <a:srgbClr val="FFFFFF"/>
                </a:solidFill>
                <a:latin typeface="Saira"/>
                <a:ea typeface="Saira"/>
                <a:cs typeface="Saira"/>
                <a:sym typeface="Saira"/>
              </a:rPr>
              <a:t>Kinh</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tế</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số</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chiếm</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tỷ</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trọng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đáng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kể</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trong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hoạt</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động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sản</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xuất</a:t>
            </a:r>
            <a:r>
              <a:rPr lang="en-US" sz="1999" dirty="0">
                <a:solidFill>
                  <a:srgbClr val="FFFFFF"/>
                </a:solidFill>
                <a:latin typeface="Saira"/>
                <a:ea typeface="Saira"/>
                <a:cs typeface="Saira"/>
                <a:sym typeface="Saira"/>
              </a:rPr>
              <a:t> – </a:t>
            </a:r>
            <a:r>
              <a:rPr lang="en-US" sz="1999" dirty="0" err="1">
                <a:solidFill>
                  <a:srgbClr val="FFFFFF"/>
                </a:solidFill>
                <a:latin typeface="Saira"/>
                <a:ea typeface="Saira"/>
                <a:cs typeface="Saira"/>
                <a:sym typeface="Saira"/>
              </a:rPr>
              <a:t>thương</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mại</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của</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xã</a:t>
            </a:r>
            <a:r>
              <a:rPr lang="en-US" sz="1999" dirty="0">
                <a:solidFill>
                  <a:srgbClr val="FFFFFF"/>
                </a:solidFill>
                <a:latin typeface="Saira"/>
                <a:ea typeface="Saira"/>
                <a:cs typeface="Saira"/>
                <a:sym typeface="Saira"/>
              </a:rPr>
              <a:t>.</a:t>
            </a:r>
          </a:p>
        </p:txBody>
      </p:sp>
      <p:sp>
        <p:nvSpPr>
          <p:cNvPr id="33" name="TextBox 33"/>
          <p:cNvSpPr txBox="1"/>
          <p:nvPr/>
        </p:nvSpPr>
        <p:spPr>
          <a:xfrm>
            <a:off x="12016424" y="5344784"/>
            <a:ext cx="4551263"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KINH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TẾ</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SỐ</a:t>
            </a:r>
            <a:endParaRPr lang="en-US" sz="2498" b="1" dirty="0">
              <a:solidFill>
                <a:srgbClr val="00B050"/>
              </a:solidFill>
              <a:latin typeface="Saira Bold"/>
              <a:ea typeface="Saira Bold"/>
              <a:cs typeface="Saira Bold"/>
              <a:sym typeface="Saira Bold"/>
            </a:endParaRPr>
          </a:p>
        </p:txBody>
      </p:sp>
      <p:sp>
        <p:nvSpPr>
          <p:cNvPr id="34" name="TextBox 34"/>
          <p:cNvSpPr txBox="1"/>
          <p:nvPr/>
        </p:nvSpPr>
        <p:spPr>
          <a:xfrm>
            <a:off x="12016424" y="7767483"/>
            <a:ext cx="4993326" cy="615553"/>
          </a:xfrm>
          <a:prstGeom prst="rect">
            <a:avLst/>
          </a:prstGeom>
        </p:spPr>
        <p:txBody>
          <a:bodyPr lIns="0" tIns="0" rIns="0" bIns="0" rtlCol="0" anchor="t">
            <a:spAutoFit/>
          </a:bodyPr>
          <a:lstStyle/>
          <a:p>
            <a:pPr algn="just">
              <a:lnSpc>
                <a:spcPts val="2398"/>
              </a:lnSpc>
            </a:pPr>
            <a:r>
              <a:rPr lang="en-US" sz="1999" dirty="0" err="1">
                <a:solidFill>
                  <a:srgbClr val="FFFFFF"/>
                </a:solidFill>
                <a:latin typeface="Saira"/>
                <a:ea typeface="Saira"/>
                <a:cs typeface="Saira"/>
                <a:sym typeface="Saira"/>
              </a:rPr>
              <a:t>Xã</a:t>
            </a:r>
            <a:r>
              <a:rPr lang="en-US" sz="1999" dirty="0">
                <a:solidFill>
                  <a:srgbClr val="FFFFFF"/>
                </a:solidFill>
                <a:latin typeface="Saira"/>
                <a:ea typeface="Saira"/>
                <a:cs typeface="Saira"/>
                <a:sym typeface="Saira"/>
              </a:rPr>
              <a:t> </a:t>
            </a:r>
            <a:r>
              <a:rPr lang="en-US" sz="1999" dirty="0" err="1" smtClean="0">
                <a:solidFill>
                  <a:srgbClr val="FFFFFF"/>
                </a:solidFill>
                <a:latin typeface="Saira"/>
                <a:ea typeface="Saira"/>
                <a:cs typeface="Saira"/>
                <a:sym typeface="Saira"/>
              </a:rPr>
              <a:t>Ninh</a:t>
            </a:r>
            <a:r>
              <a:rPr lang="en-US" sz="1999" dirty="0" smtClean="0">
                <a:solidFill>
                  <a:srgbClr val="FFFFFF"/>
                </a:solidFill>
                <a:latin typeface="Saira"/>
                <a:ea typeface="Saira"/>
                <a:cs typeface="Saira"/>
                <a:sym typeface="Saira"/>
              </a:rPr>
              <a:t> </a:t>
            </a:r>
            <a:r>
              <a:rPr lang="en-US" sz="1999" dirty="0" err="1" smtClean="0">
                <a:solidFill>
                  <a:srgbClr val="FFFFFF"/>
                </a:solidFill>
                <a:latin typeface="Saira"/>
                <a:ea typeface="Saira"/>
                <a:cs typeface="Saira"/>
                <a:sym typeface="Saira"/>
              </a:rPr>
              <a:t>Giang</a:t>
            </a:r>
            <a:r>
              <a:rPr lang="en-US" sz="1999" dirty="0" smtClean="0">
                <a:solidFill>
                  <a:srgbClr val="FFFFFF"/>
                </a:solidFill>
                <a:latin typeface="Saira"/>
                <a:ea typeface="Saira"/>
                <a:cs typeface="Saira"/>
                <a:sym typeface="Saira"/>
              </a:rPr>
              <a:t> </a:t>
            </a:r>
            <a:r>
              <a:rPr lang="en-US" sz="1999" dirty="0" err="1" smtClean="0">
                <a:solidFill>
                  <a:srgbClr val="FFFFFF"/>
                </a:solidFill>
                <a:latin typeface="Saira"/>
                <a:ea typeface="Saira"/>
                <a:cs typeface="Saira"/>
                <a:sym typeface="Saira"/>
              </a:rPr>
              <a:t>trở</a:t>
            </a:r>
            <a:r>
              <a:rPr lang="en-US" sz="1999" dirty="0" smtClean="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thành</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mô</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hình</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xã</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số</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tiêu</a:t>
            </a:r>
            <a:r>
              <a:rPr lang="en-US" sz="1999" dirty="0">
                <a:solidFill>
                  <a:srgbClr val="FFFFFF"/>
                </a:solidFill>
                <a:latin typeface="Saira"/>
                <a:ea typeface="Saira"/>
                <a:cs typeface="Saira"/>
                <a:sym typeface="Saira"/>
              </a:rPr>
              <a:t> </a:t>
            </a:r>
            <a:r>
              <a:rPr lang="en-US" sz="1999" dirty="0" err="1">
                <a:solidFill>
                  <a:srgbClr val="FFFFFF"/>
                </a:solidFill>
                <a:latin typeface="Saira"/>
                <a:ea typeface="Saira"/>
                <a:cs typeface="Saira"/>
                <a:sym typeface="Saira"/>
              </a:rPr>
              <a:t>biểu</a:t>
            </a:r>
            <a:endParaRPr lang="en-US" sz="1999" dirty="0">
              <a:solidFill>
                <a:srgbClr val="FFFFFF"/>
              </a:solidFill>
              <a:latin typeface="Saira"/>
              <a:ea typeface="Saira"/>
              <a:cs typeface="Saira"/>
              <a:sym typeface="Saira"/>
            </a:endParaRPr>
          </a:p>
        </p:txBody>
      </p:sp>
      <p:sp>
        <p:nvSpPr>
          <p:cNvPr id="35" name="TextBox 35"/>
          <p:cNvSpPr txBox="1"/>
          <p:nvPr/>
        </p:nvSpPr>
        <p:spPr>
          <a:xfrm>
            <a:off x="12016424" y="7316498"/>
            <a:ext cx="4551263"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NĂM</a:t>
            </a:r>
            <a:r>
              <a:rPr lang="en-US" sz="2498" b="1" dirty="0">
                <a:solidFill>
                  <a:srgbClr val="00B050"/>
                </a:solidFill>
                <a:latin typeface="Saira Bold"/>
                <a:ea typeface="Saira Bold"/>
                <a:cs typeface="Saira Bold"/>
                <a:sym typeface="Saira Bold"/>
              </a:rPr>
              <a:t> 2026 - </a:t>
            </a:r>
            <a:r>
              <a:rPr lang="en-US" sz="2498" b="1" dirty="0" err="1">
                <a:solidFill>
                  <a:srgbClr val="00B050"/>
                </a:solidFill>
                <a:latin typeface="Saira Bold"/>
                <a:ea typeface="Saira Bold"/>
                <a:cs typeface="Saira Bold"/>
                <a:sym typeface="Saira Bold"/>
              </a:rPr>
              <a:t>ĐẾN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NĂM</a:t>
            </a:r>
            <a:r>
              <a:rPr lang="en-US" sz="2498" b="1" dirty="0">
                <a:solidFill>
                  <a:srgbClr val="00B050"/>
                </a:solidFill>
                <a:latin typeface="Saira Bold"/>
                <a:ea typeface="Saira Bold"/>
                <a:cs typeface="Saira Bold"/>
                <a:sym typeface="Saira Bold"/>
              </a:rPr>
              <a:t> 2030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3" name="Freeform 3"/>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032661" y="1061491"/>
            <a:ext cx="16222679" cy="1673781"/>
            <a:chOff x="0" y="0"/>
            <a:chExt cx="4274726" cy="441046"/>
          </a:xfrm>
        </p:grpSpPr>
        <p:sp>
          <p:nvSpPr>
            <p:cNvPr id="6" name="Freeform 6"/>
            <p:cNvSpPr/>
            <p:nvPr/>
          </p:nvSpPr>
          <p:spPr>
            <a:xfrm>
              <a:off x="0" y="0"/>
              <a:ext cx="4274726" cy="441046"/>
            </a:xfrm>
            <a:custGeom>
              <a:avLst/>
              <a:gdLst/>
              <a:ahLst/>
              <a:cxnLst/>
              <a:rect l="l" t="t" r="r" b="b"/>
              <a:pathLst>
                <a:path w="4274726" h="441046">
                  <a:moveTo>
                    <a:pt x="24148" y="0"/>
                  </a:moveTo>
                  <a:lnTo>
                    <a:pt x="4250578" y="0"/>
                  </a:lnTo>
                  <a:cubicBezTo>
                    <a:pt x="4263915" y="0"/>
                    <a:pt x="4274726" y="10811"/>
                    <a:pt x="4274726" y="24148"/>
                  </a:cubicBezTo>
                  <a:lnTo>
                    <a:pt x="4274726" y="416899"/>
                  </a:lnTo>
                  <a:cubicBezTo>
                    <a:pt x="4274726" y="423303"/>
                    <a:pt x="4272182" y="429445"/>
                    <a:pt x="4267653" y="433974"/>
                  </a:cubicBezTo>
                  <a:cubicBezTo>
                    <a:pt x="4263125" y="438502"/>
                    <a:pt x="4256982" y="441046"/>
                    <a:pt x="4250578" y="441046"/>
                  </a:cubicBezTo>
                  <a:lnTo>
                    <a:pt x="24148" y="441046"/>
                  </a:lnTo>
                  <a:cubicBezTo>
                    <a:pt x="17743" y="441046"/>
                    <a:pt x="11601" y="438502"/>
                    <a:pt x="7073" y="433974"/>
                  </a:cubicBezTo>
                  <a:cubicBezTo>
                    <a:pt x="2544" y="429445"/>
                    <a:pt x="0" y="423303"/>
                    <a:pt x="0" y="416899"/>
                  </a:cubicBezTo>
                  <a:lnTo>
                    <a:pt x="0" y="24148"/>
                  </a:lnTo>
                  <a:cubicBezTo>
                    <a:pt x="0" y="17743"/>
                    <a:pt x="2544" y="11601"/>
                    <a:pt x="7073" y="7073"/>
                  </a:cubicBezTo>
                  <a:cubicBezTo>
                    <a:pt x="11601" y="2544"/>
                    <a:pt x="17743" y="0"/>
                    <a:pt x="24148" y="0"/>
                  </a:cubicBezTo>
                  <a:close/>
                </a:path>
              </a:pathLst>
            </a:custGeom>
            <a:solidFill>
              <a:srgbClr val="145DA0"/>
            </a:solidFill>
          </p:spPr>
        </p:sp>
        <p:sp>
          <p:nvSpPr>
            <p:cNvPr id="7" name="TextBox 7"/>
            <p:cNvSpPr txBox="1"/>
            <p:nvPr/>
          </p:nvSpPr>
          <p:spPr>
            <a:xfrm>
              <a:off x="0" y="-38100"/>
              <a:ext cx="4274726" cy="479146"/>
            </a:xfrm>
            <a:prstGeom prst="rect">
              <a:avLst/>
            </a:prstGeom>
          </p:spPr>
          <p:txBody>
            <a:bodyPr lIns="50775" tIns="50775" rIns="50775" bIns="50775" rtlCol="0" anchor="ctr"/>
            <a:lstStyle/>
            <a:p>
              <a:pPr algn="ctr">
                <a:lnSpc>
                  <a:spcPts val="2658"/>
                </a:lnSpc>
                <a:spcBef>
                  <a:spcPct val="0"/>
                </a:spcBef>
              </a:pPr>
              <a:endParaRPr/>
            </a:p>
          </p:txBody>
        </p:sp>
      </p:grpSp>
      <p:sp>
        <p:nvSpPr>
          <p:cNvPr id="8" name="Freeform 8"/>
          <p:cNvSpPr/>
          <p:nvPr/>
        </p:nvSpPr>
        <p:spPr>
          <a:xfrm>
            <a:off x="509041" y="8811895"/>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9" name="Freeform 9"/>
          <p:cNvSpPr/>
          <p:nvPr/>
        </p:nvSpPr>
        <p:spPr>
          <a:xfrm>
            <a:off x="7357699" y="8693139"/>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0" name="Freeform 10"/>
          <p:cNvSpPr/>
          <p:nvPr/>
        </p:nvSpPr>
        <p:spPr>
          <a:xfrm>
            <a:off x="3939282" y="8750261"/>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10787939" y="863150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sp>
        <p:nvSpPr>
          <p:cNvPr id="12" name="Freeform 12"/>
          <p:cNvSpPr/>
          <p:nvPr/>
        </p:nvSpPr>
        <p:spPr>
          <a:xfrm>
            <a:off x="14227257" y="857889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4">
              <a:alphaModFix amt="25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13" name="Group 13"/>
          <p:cNvGrpSpPr/>
          <p:nvPr/>
        </p:nvGrpSpPr>
        <p:grpSpPr>
          <a:xfrm>
            <a:off x="2441005" y="3604573"/>
            <a:ext cx="1292407" cy="1184044"/>
            <a:chOff x="0" y="0"/>
            <a:chExt cx="340553" cy="311999"/>
          </a:xfrm>
        </p:grpSpPr>
        <p:sp>
          <p:nvSpPr>
            <p:cNvPr id="14" name="Freeform 14"/>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5" name="TextBox 15"/>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6" name="Group 16"/>
          <p:cNvGrpSpPr/>
          <p:nvPr/>
        </p:nvGrpSpPr>
        <p:grpSpPr>
          <a:xfrm>
            <a:off x="6473996" y="3604573"/>
            <a:ext cx="1292407" cy="1184044"/>
            <a:chOff x="0" y="0"/>
            <a:chExt cx="340553" cy="311999"/>
          </a:xfrm>
        </p:grpSpPr>
        <p:sp>
          <p:nvSpPr>
            <p:cNvPr id="17" name="Freeform 17"/>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18" name="TextBox 18"/>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19" name="Group 19"/>
          <p:cNvGrpSpPr/>
          <p:nvPr/>
        </p:nvGrpSpPr>
        <p:grpSpPr>
          <a:xfrm>
            <a:off x="10506988" y="3604573"/>
            <a:ext cx="1292407" cy="1184044"/>
            <a:chOff x="0" y="0"/>
            <a:chExt cx="340553" cy="311999"/>
          </a:xfrm>
        </p:grpSpPr>
        <p:sp>
          <p:nvSpPr>
            <p:cNvPr id="20" name="Freeform 20"/>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21" name="TextBox 21"/>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grpSp>
        <p:nvGrpSpPr>
          <p:cNvPr id="22" name="Group 22"/>
          <p:cNvGrpSpPr/>
          <p:nvPr/>
        </p:nvGrpSpPr>
        <p:grpSpPr>
          <a:xfrm>
            <a:off x="14539979" y="3604573"/>
            <a:ext cx="1292407" cy="1184044"/>
            <a:chOff x="0" y="0"/>
            <a:chExt cx="340553" cy="311999"/>
          </a:xfrm>
        </p:grpSpPr>
        <p:sp>
          <p:nvSpPr>
            <p:cNvPr id="23" name="Freeform 23"/>
            <p:cNvSpPr/>
            <p:nvPr/>
          </p:nvSpPr>
          <p:spPr>
            <a:xfrm>
              <a:off x="0" y="0"/>
              <a:ext cx="340553" cy="311999"/>
            </a:xfrm>
            <a:custGeom>
              <a:avLst/>
              <a:gdLst/>
              <a:ahLst/>
              <a:cxnLst/>
              <a:rect l="l" t="t" r="r" b="b"/>
              <a:pathLst>
                <a:path w="340553" h="311999">
                  <a:moveTo>
                    <a:pt x="149685" y="0"/>
                  </a:moveTo>
                  <a:lnTo>
                    <a:pt x="190869" y="0"/>
                  </a:lnTo>
                  <a:cubicBezTo>
                    <a:pt x="230567" y="0"/>
                    <a:pt x="268640" y="15770"/>
                    <a:pt x="296712" y="43842"/>
                  </a:cubicBezTo>
                  <a:cubicBezTo>
                    <a:pt x="324783" y="71913"/>
                    <a:pt x="340553" y="109986"/>
                    <a:pt x="340553" y="149685"/>
                  </a:cubicBezTo>
                  <a:lnTo>
                    <a:pt x="340553" y="162315"/>
                  </a:lnTo>
                  <a:cubicBezTo>
                    <a:pt x="340553" y="202013"/>
                    <a:pt x="324783" y="240086"/>
                    <a:pt x="296712" y="268158"/>
                  </a:cubicBezTo>
                  <a:cubicBezTo>
                    <a:pt x="268640" y="296229"/>
                    <a:pt x="230567" y="311999"/>
                    <a:pt x="190869" y="311999"/>
                  </a:cubicBezTo>
                  <a:lnTo>
                    <a:pt x="149685" y="311999"/>
                  </a:lnTo>
                  <a:cubicBezTo>
                    <a:pt x="109986" y="311999"/>
                    <a:pt x="71913" y="296229"/>
                    <a:pt x="43842" y="268158"/>
                  </a:cubicBezTo>
                  <a:cubicBezTo>
                    <a:pt x="15770" y="240086"/>
                    <a:pt x="0" y="202013"/>
                    <a:pt x="0" y="162315"/>
                  </a:cubicBezTo>
                  <a:lnTo>
                    <a:pt x="0" y="149685"/>
                  </a:lnTo>
                  <a:cubicBezTo>
                    <a:pt x="0" y="109986"/>
                    <a:pt x="15770" y="71913"/>
                    <a:pt x="43842" y="43842"/>
                  </a:cubicBezTo>
                  <a:cubicBezTo>
                    <a:pt x="71913" y="15770"/>
                    <a:pt x="109986" y="0"/>
                    <a:pt x="149685" y="0"/>
                  </a:cubicBezTo>
                  <a:close/>
                </a:path>
              </a:pathLst>
            </a:custGeom>
            <a:solidFill>
              <a:srgbClr val="145DA0"/>
            </a:solidFill>
          </p:spPr>
        </p:sp>
        <p:sp>
          <p:nvSpPr>
            <p:cNvPr id="24" name="TextBox 24"/>
            <p:cNvSpPr txBox="1"/>
            <p:nvPr/>
          </p:nvSpPr>
          <p:spPr>
            <a:xfrm>
              <a:off x="0" y="-38100"/>
              <a:ext cx="340553" cy="350099"/>
            </a:xfrm>
            <a:prstGeom prst="rect">
              <a:avLst/>
            </a:prstGeom>
          </p:spPr>
          <p:txBody>
            <a:bodyPr lIns="50775" tIns="50775" rIns="50775" bIns="50775" rtlCol="0" anchor="ctr"/>
            <a:lstStyle/>
            <a:p>
              <a:pPr algn="ctr">
                <a:lnSpc>
                  <a:spcPts val="2658"/>
                </a:lnSpc>
                <a:spcBef>
                  <a:spcPct val="0"/>
                </a:spcBef>
              </a:pPr>
              <a:endParaRPr/>
            </a:p>
          </p:txBody>
        </p:sp>
      </p:grpSp>
      <p:sp>
        <p:nvSpPr>
          <p:cNvPr id="25" name="Freeform 25"/>
          <p:cNvSpPr/>
          <p:nvPr/>
        </p:nvSpPr>
        <p:spPr>
          <a:xfrm>
            <a:off x="2707787" y="3872596"/>
            <a:ext cx="771428" cy="648000"/>
          </a:xfrm>
          <a:custGeom>
            <a:avLst/>
            <a:gdLst/>
            <a:ahLst/>
            <a:cxnLst/>
            <a:rect l="l" t="t" r="r" b="b"/>
            <a:pathLst>
              <a:path w="771428" h="648000">
                <a:moveTo>
                  <a:pt x="0" y="0"/>
                </a:moveTo>
                <a:lnTo>
                  <a:pt x="771428" y="0"/>
                </a:lnTo>
                <a:lnTo>
                  <a:pt x="771428" y="647999"/>
                </a:lnTo>
                <a:lnTo>
                  <a:pt x="0" y="6479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26" name="Freeform 26"/>
          <p:cNvSpPr/>
          <p:nvPr/>
        </p:nvSpPr>
        <p:spPr>
          <a:xfrm>
            <a:off x="6768533" y="3876150"/>
            <a:ext cx="703333" cy="650583"/>
          </a:xfrm>
          <a:custGeom>
            <a:avLst/>
            <a:gdLst/>
            <a:ahLst/>
            <a:cxnLst/>
            <a:rect l="l" t="t" r="r" b="b"/>
            <a:pathLst>
              <a:path w="703333" h="650583">
                <a:moveTo>
                  <a:pt x="0" y="0"/>
                </a:moveTo>
                <a:lnTo>
                  <a:pt x="703333" y="0"/>
                </a:lnTo>
                <a:lnTo>
                  <a:pt x="703333" y="650584"/>
                </a:lnTo>
                <a:lnTo>
                  <a:pt x="0" y="6505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27" name="Freeform 27"/>
          <p:cNvSpPr/>
          <p:nvPr/>
        </p:nvSpPr>
        <p:spPr>
          <a:xfrm>
            <a:off x="10830969" y="3876150"/>
            <a:ext cx="644445" cy="644445"/>
          </a:xfrm>
          <a:custGeom>
            <a:avLst/>
            <a:gdLst/>
            <a:ahLst/>
            <a:cxnLst/>
            <a:rect l="l" t="t" r="r" b="b"/>
            <a:pathLst>
              <a:path w="644445" h="644445">
                <a:moveTo>
                  <a:pt x="0" y="0"/>
                </a:moveTo>
                <a:lnTo>
                  <a:pt x="644445" y="0"/>
                </a:lnTo>
                <a:lnTo>
                  <a:pt x="644445" y="644445"/>
                </a:lnTo>
                <a:lnTo>
                  <a:pt x="0" y="64444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28" name="Freeform 28"/>
          <p:cNvSpPr/>
          <p:nvPr/>
        </p:nvSpPr>
        <p:spPr>
          <a:xfrm>
            <a:off x="14836387" y="3901946"/>
            <a:ext cx="667007" cy="618649"/>
          </a:xfrm>
          <a:custGeom>
            <a:avLst/>
            <a:gdLst/>
            <a:ahLst/>
            <a:cxnLst/>
            <a:rect l="l" t="t" r="r" b="b"/>
            <a:pathLst>
              <a:path w="667007" h="618649">
                <a:moveTo>
                  <a:pt x="0" y="0"/>
                </a:moveTo>
                <a:lnTo>
                  <a:pt x="667007" y="0"/>
                </a:lnTo>
                <a:lnTo>
                  <a:pt x="667007" y="618649"/>
                </a:lnTo>
                <a:lnTo>
                  <a:pt x="0" y="6186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9" name="TextBox 29"/>
          <p:cNvSpPr txBox="1"/>
          <p:nvPr/>
        </p:nvSpPr>
        <p:spPr>
          <a:xfrm>
            <a:off x="1333227" y="1492782"/>
            <a:ext cx="15619244" cy="1036630"/>
          </a:xfrm>
          <a:prstGeom prst="rect">
            <a:avLst/>
          </a:prstGeom>
        </p:spPr>
        <p:txBody>
          <a:bodyPr lIns="0" tIns="0" rIns="0" bIns="0" rtlCol="0" anchor="t">
            <a:spAutoFit/>
          </a:bodyPr>
          <a:lstStyle/>
          <a:p>
            <a:pPr algn="ctr">
              <a:lnSpc>
                <a:spcPts val="7696"/>
              </a:lnSpc>
            </a:pPr>
            <a:r>
              <a:rPr lang="en-US" sz="7696" b="1" dirty="0" err="1">
                <a:solidFill>
                  <a:srgbClr val="00B050"/>
                </a:solidFill>
                <a:latin typeface="Saira Condensed Heavy"/>
                <a:ea typeface="Saira Condensed Heavy"/>
                <a:cs typeface="Saira Condensed Heavy"/>
                <a:sym typeface="Saira Condensed Heavy"/>
              </a:rPr>
              <a:t>TẠI</a:t>
            </a:r>
            <a:r>
              <a:rPr lang="en-US" sz="7696" b="1" dirty="0">
                <a:solidFill>
                  <a:srgbClr val="00B050"/>
                </a:solidFill>
                <a:latin typeface="Saira Condensed Heavy"/>
                <a:ea typeface="Saira Condensed Heavy"/>
                <a:cs typeface="Saira Condensed Heavy"/>
                <a:sym typeface="Saira Condensed Heavy"/>
              </a:rPr>
              <a:t> SAO </a:t>
            </a:r>
            <a:r>
              <a:rPr lang="en-US" sz="7696" b="1" dirty="0" err="1">
                <a:solidFill>
                  <a:srgbClr val="00B050"/>
                </a:solidFill>
                <a:latin typeface="Saira Condensed Heavy"/>
                <a:ea typeface="Saira Condensed Heavy"/>
                <a:cs typeface="Saira Condensed Heavy"/>
                <a:sym typeface="Saira Condensed Heavy"/>
              </a:rPr>
              <a:t>CHUYỂN</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ĐỔI</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SỐ</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LẠI</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QUAN</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TRỌNG</a:t>
            </a:r>
            <a:endParaRPr lang="en-US" sz="7696" b="1" dirty="0">
              <a:solidFill>
                <a:srgbClr val="00B050"/>
              </a:solidFill>
              <a:latin typeface="Saira Condensed Heavy"/>
              <a:ea typeface="Saira Condensed Heavy"/>
              <a:cs typeface="Saira Condensed Heavy"/>
              <a:sym typeface="Saira Condensed Heavy"/>
            </a:endParaRPr>
          </a:p>
        </p:txBody>
      </p:sp>
      <p:sp>
        <p:nvSpPr>
          <p:cNvPr id="31" name="TextBox 31"/>
          <p:cNvSpPr txBox="1"/>
          <p:nvPr/>
        </p:nvSpPr>
        <p:spPr>
          <a:xfrm>
            <a:off x="1457578" y="6397056"/>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Chuyển đổi số giúp chính quyền làm việc nhanh hơn, chính xác hơn, giảm giấy tờ, tiết kiệm thời gian cho cả cán bộ và người dân.</a:t>
            </a:r>
          </a:p>
        </p:txBody>
      </p:sp>
      <p:sp>
        <p:nvSpPr>
          <p:cNvPr id="32" name="TextBox 32"/>
          <p:cNvSpPr txBox="1"/>
          <p:nvPr/>
        </p:nvSpPr>
        <p:spPr>
          <a:xfrm>
            <a:off x="5620094" y="6378998"/>
            <a:ext cx="3271845" cy="2100843"/>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Doanh nghiệp và hộ kinh doanh có thể mở rộng thị trường qua thương mại điện tử, quảng bá sản phẩm, dịch vụ địa phương ra toàn quốc và quốc tế.</a:t>
            </a:r>
          </a:p>
        </p:txBody>
      </p:sp>
      <p:sp>
        <p:nvSpPr>
          <p:cNvPr id="33" name="TextBox 33"/>
          <p:cNvSpPr txBox="1"/>
          <p:nvPr/>
        </p:nvSpPr>
        <p:spPr>
          <a:xfrm>
            <a:off x="1333227" y="5158529"/>
            <a:ext cx="3418644" cy="1154162"/>
          </a:xfrm>
          <a:prstGeom prst="rect">
            <a:avLst/>
          </a:prstGeom>
        </p:spPr>
        <p:txBody>
          <a:bodyPr lIns="0" tIns="0" rIns="0" bIns="0" rtlCol="0" anchor="t">
            <a:spAutoFit/>
          </a:bodyPr>
          <a:lstStyle/>
          <a:p>
            <a:pPr algn="ctr">
              <a:lnSpc>
                <a:spcPts val="2998"/>
              </a:lnSpc>
            </a:pPr>
            <a:r>
              <a:rPr lang="en-US" sz="2498" b="1" dirty="0" err="1">
                <a:solidFill>
                  <a:srgbClr val="00B050"/>
                </a:solidFill>
                <a:latin typeface="Saira Bold"/>
                <a:ea typeface="Saira Bold"/>
                <a:cs typeface="Saira Bold"/>
                <a:sym typeface="Saira Bold"/>
              </a:rPr>
              <a:t>NÂNG</a:t>
            </a:r>
            <a:r>
              <a:rPr lang="en-US" sz="2498" b="1" dirty="0">
                <a:solidFill>
                  <a:srgbClr val="00B050"/>
                </a:solidFill>
                <a:latin typeface="Saira Bold"/>
                <a:ea typeface="Saira Bold"/>
                <a:cs typeface="Saira Bold"/>
                <a:sym typeface="Saira Bold"/>
              </a:rPr>
              <a:t> CAO </a:t>
            </a:r>
            <a:r>
              <a:rPr lang="en-US" sz="2498" b="1" dirty="0" err="1">
                <a:solidFill>
                  <a:srgbClr val="00B050"/>
                </a:solidFill>
                <a:latin typeface="Saira Bold"/>
                <a:ea typeface="Saira Bold"/>
                <a:cs typeface="Saira Bold"/>
                <a:sym typeface="Saira Bold"/>
              </a:rPr>
              <a:t>HIỆU</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QUẢ</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QUẢN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LÝ</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VÀ</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PHỤC</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VỤ</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NGƯỜI</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DÂN</a:t>
            </a:r>
            <a:r>
              <a:rPr lang="en-US" sz="2498" b="1" dirty="0">
                <a:solidFill>
                  <a:srgbClr val="00B050"/>
                </a:solidFill>
                <a:latin typeface="Saira Bold"/>
                <a:ea typeface="Saira Bold"/>
                <a:cs typeface="Saira Bold"/>
                <a:sym typeface="Saira Bold"/>
              </a:rPr>
              <a:t>:</a:t>
            </a:r>
          </a:p>
        </p:txBody>
      </p:sp>
      <p:sp>
        <p:nvSpPr>
          <p:cNvPr id="34" name="TextBox 34"/>
          <p:cNvSpPr txBox="1"/>
          <p:nvPr/>
        </p:nvSpPr>
        <p:spPr>
          <a:xfrm>
            <a:off x="5555151" y="5192543"/>
            <a:ext cx="3021634" cy="769441"/>
          </a:xfrm>
          <a:prstGeom prst="rect">
            <a:avLst/>
          </a:prstGeom>
        </p:spPr>
        <p:txBody>
          <a:bodyPr lIns="0" tIns="0" rIns="0" bIns="0" rtlCol="0" anchor="t">
            <a:spAutoFit/>
          </a:bodyPr>
          <a:lstStyle/>
          <a:p>
            <a:pPr algn="ctr">
              <a:lnSpc>
                <a:spcPts val="2998"/>
              </a:lnSpc>
            </a:pPr>
            <a:r>
              <a:rPr lang="en-US" sz="2498" b="1" dirty="0" err="1">
                <a:solidFill>
                  <a:srgbClr val="00B050"/>
                </a:solidFill>
                <a:latin typeface="Saira Bold"/>
                <a:ea typeface="Saira Bold"/>
                <a:cs typeface="Saira Bold"/>
                <a:sym typeface="Saira Bold"/>
              </a:rPr>
              <a:t>THÚC</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ĐẨY</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PHÁT</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TRIỂN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KINH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TẾ</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SỐ</a:t>
            </a:r>
            <a:r>
              <a:rPr lang="en-US" sz="2498" b="1" dirty="0">
                <a:solidFill>
                  <a:srgbClr val="00B050"/>
                </a:solidFill>
                <a:latin typeface="Saira Bold"/>
                <a:ea typeface="Saira Bold"/>
                <a:cs typeface="Saira Bold"/>
                <a:sym typeface="Saira Bold"/>
              </a:rPr>
              <a:t>:</a:t>
            </a:r>
          </a:p>
        </p:txBody>
      </p:sp>
      <p:sp>
        <p:nvSpPr>
          <p:cNvPr id="35" name="TextBox 35"/>
          <p:cNvSpPr txBox="1"/>
          <p:nvPr/>
        </p:nvSpPr>
        <p:spPr>
          <a:xfrm>
            <a:off x="9447004" y="5192543"/>
            <a:ext cx="3283944" cy="769441"/>
          </a:xfrm>
          <a:prstGeom prst="rect">
            <a:avLst/>
          </a:prstGeom>
        </p:spPr>
        <p:txBody>
          <a:bodyPr lIns="0" tIns="0" rIns="0" bIns="0" rtlCol="0" anchor="t">
            <a:spAutoFit/>
          </a:bodyPr>
          <a:lstStyle/>
          <a:p>
            <a:pPr algn="ctr">
              <a:lnSpc>
                <a:spcPts val="2998"/>
              </a:lnSpc>
            </a:pPr>
            <a:r>
              <a:rPr lang="en-US" sz="2498" b="1" dirty="0" err="1">
                <a:solidFill>
                  <a:srgbClr val="00B050"/>
                </a:solidFill>
                <a:latin typeface="Saira Bold"/>
                <a:ea typeface="Saira Bold"/>
                <a:cs typeface="Saira Bold"/>
                <a:sym typeface="Saira Bold"/>
              </a:rPr>
              <a:t>TĂNG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TÍNH</a:t>
            </a:r>
            <a:r>
              <a:rPr lang="en-US" sz="2498" b="1" dirty="0">
                <a:solidFill>
                  <a:srgbClr val="00B050"/>
                </a:solidFill>
                <a:latin typeface="Saira Bold"/>
                <a:ea typeface="Saira Bold"/>
                <a:cs typeface="Saira Bold"/>
                <a:sym typeface="Saira Bold"/>
              </a:rPr>
              <a:t> MINH </a:t>
            </a:r>
            <a:r>
              <a:rPr lang="en-US" sz="2498" b="1" dirty="0" err="1">
                <a:solidFill>
                  <a:srgbClr val="00B050"/>
                </a:solidFill>
                <a:latin typeface="Saira Bold"/>
                <a:ea typeface="Saira Bold"/>
                <a:cs typeface="Saira Bold"/>
                <a:sym typeface="Saira Bold"/>
              </a:rPr>
              <a:t>BẠCH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VÀ</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CÔNG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KHAI</a:t>
            </a:r>
            <a:r>
              <a:rPr lang="en-US" sz="2498" b="1" dirty="0">
                <a:solidFill>
                  <a:srgbClr val="00B050"/>
                </a:solidFill>
                <a:latin typeface="Saira Bold"/>
                <a:ea typeface="Saira Bold"/>
                <a:cs typeface="Saira Bold"/>
                <a:sym typeface="Saira Bold"/>
              </a:rPr>
              <a:t>:</a:t>
            </a:r>
          </a:p>
        </p:txBody>
      </p:sp>
      <p:sp>
        <p:nvSpPr>
          <p:cNvPr id="36" name="TextBox 36"/>
          <p:cNvSpPr txBox="1"/>
          <p:nvPr/>
        </p:nvSpPr>
        <p:spPr>
          <a:xfrm>
            <a:off x="13419894" y="5192543"/>
            <a:ext cx="3532577" cy="769441"/>
          </a:xfrm>
          <a:prstGeom prst="rect">
            <a:avLst/>
          </a:prstGeom>
        </p:spPr>
        <p:txBody>
          <a:bodyPr lIns="0" tIns="0" rIns="0" bIns="0" rtlCol="0" anchor="t">
            <a:spAutoFit/>
          </a:bodyPr>
          <a:lstStyle/>
          <a:p>
            <a:pPr algn="ctr">
              <a:lnSpc>
                <a:spcPts val="2998"/>
              </a:lnSpc>
            </a:pPr>
            <a:r>
              <a:rPr lang="en-US" sz="2498" b="1" dirty="0" err="1">
                <a:solidFill>
                  <a:srgbClr val="00B050"/>
                </a:solidFill>
                <a:latin typeface="Saira Bold"/>
                <a:ea typeface="Saira Bold"/>
                <a:cs typeface="Saira Bold"/>
                <a:sym typeface="Saira Bold"/>
              </a:rPr>
              <a:t>NÂNG</a:t>
            </a:r>
            <a:r>
              <a:rPr lang="en-US" sz="2498" b="1" dirty="0">
                <a:solidFill>
                  <a:srgbClr val="00B050"/>
                </a:solidFill>
                <a:latin typeface="Saira Bold"/>
                <a:ea typeface="Saira Bold"/>
                <a:cs typeface="Saira Bold"/>
                <a:sym typeface="Saira Bold"/>
              </a:rPr>
              <a:t> CAO </a:t>
            </a:r>
            <a:r>
              <a:rPr lang="en-US" sz="2498" b="1" dirty="0" err="1">
                <a:solidFill>
                  <a:srgbClr val="00B050"/>
                </a:solidFill>
                <a:latin typeface="Saira Bold"/>
                <a:ea typeface="Saira Bold"/>
                <a:cs typeface="Saira Bold"/>
                <a:sym typeface="Saira Bold"/>
              </a:rPr>
              <a:t>CHẤT</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LƯỢNG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CUỘC</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SỐNG</a:t>
            </a:r>
            <a:endParaRPr lang="en-US" sz="2498" b="1" dirty="0">
              <a:solidFill>
                <a:srgbClr val="00B050"/>
              </a:solidFill>
              <a:latin typeface="Saira Bold"/>
              <a:ea typeface="Saira Bold"/>
              <a:cs typeface="Saira Bold"/>
              <a:sym typeface="Saira Bold"/>
            </a:endParaRPr>
          </a:p>
        </p:txBody>
      </p:sp>
      <p:sp>
        <p:nvSpPr>
          <p:cNvPr id="37" name="TextBox 37"/>
          <p:cNvSpPr txBox="1"/>
          <p:nvPr/>
        </p:nvSpPr>
        <p:spPr>
          <a:xfrm>
            <a:off x="9459102" y="6365610"/>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Các thủ tục, quy trình được đưa lên môi trường mạng giúp hạn chế tiêu cực, nâng cao niềm tin của người dân vào cơ quan nhà nước.</a:t>
            </a:r>
          </a:p>
        </p:txBody>
      </p:sp>
      <p:sp>
        <p:nvSpPr>
          <p:cNvPr id="38" name="TextBox 38"/>
          <p:cNvSpPr txBox="1"/>
          <p:nvPr/>
        </p:nvSpPr>
        <p:spPr>
          <a:xfrm>
            <a:off x="13546821" y="6232929"/>
            <a:ext cx="3271845" cy="1748590"/>
          </a:xfrm>
          <a:prstGeom prst="rect">
            <a:avLst/>
          </a:prstGeom>
        </p:spPr>
        <p:txBody>
          <a:bodyPr lIns="0" tIns="0" rIns="0" bIns="0" rtlCol="0" anchor="t">
            <a:spAutoFit/>
          </a:bodyPr>
          <a:lstStyle/>
          <a:p>
            <a:pPr algn="just">
              <a:lnSpc>
                <a:spcPts val="2798"/>
              </a:lnSpc>
            </a:pPr>
            <a:r>
              <a:rPr lang="en-US" sz="1999">
                <a:solidFill>
                  <a:srgbClr val="FFFFFF"/>
                </a:solidFill>
                <a:latin typeface="Saira"/>
                <a:ea typeface="Saira"/>
                <a:cs typeface="Saira"/>
                <a:sym typeface="Saira"/>
              </a:rPr>
              <a:t>Người dân dễ dàng tiếp cận giáo dục, y tế, an sinh, việc làm qua nền tảng số — qua đó hình thành xã hội văn minh, hiện đại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509041" y="8811895"/>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7357699" y="8693139"/>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3939282" y="8750261"/>
            <a:ext cx="3551702" cy="2446235"/>
          </a:xfrm>
          <a:custGeom>
            <a:avLst/>
            <a:gdLst/>
            <a:ahLst/>
            <a:cxnLst/>
            <a:rect l="l" t="t" r="r" b="b"/>
            <a:pathLst>
              <a:path w="3551702" h="2446235">
                <a:moveTo>
                  <a:pt x="0" y="0"/>
                </a:moveTo>
                <a:lnTo>
                  <a:pt x="3551701" y="0"/>
                </a:lnTo>
                <a:lnTo>
                  <a:pt x="3551701" y="2446234"/>
                </a:lnTo>
                <a:lnTo>
                  <a:pt x="0" y="2446234"/>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5" name="Freeform 5"/>
          <p:cNvSpPr/>
          <p:nvPr/>
        </p:nvSpPr>
        <p:spPr>
          <a:xfrm>
            <a:off x="10787939" y="863150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4227257" y="8578894"/>
            <a:ext cx="3551702" cy="2446235"/>
          </a:xfrm>
          <a:custGeom>
            <a:avLst/>
            <a:gdLst/>
            <a:ahLst/>
            <a:cxnLst/>
            <a:rect l="l" t="t" r="r" b="b"/>
            <a:pathLst>
              <a:path w="3551702" h="2446235">
                <a:moveTo>
                  <a:pt x="0" y="0"/>
                </a:moveTo>
                <a:lnTo>
                  <a:pt x="3551702" y="0"/>
                </a:lnTo>
                <a:lnTo>
                  <a:pt x="3551702" y="2446235"/>
                </a:lnTo>
                <a:lnTo>
                  <a:pt x="0" y="244623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grpSp>
        <p:nvGrpSpPr>
          <p:cNvPr id="7" name="Group 7"/>
          <p:cNvGrpSpPr/>
          <p:nvPr/>
        </p:nvGrpSpPr>
        <p:grpSpPr>
          <a:xfrm>
            <a:off x="-355420" y="917386"/>
            <a:ext cx="2937575" cy="8338906"/>
            <a:chOff x="0" y="0"/>
            <a:chExt cx="774060" cy="2197327"/>
          </a:xfrm>
        </p:grpSpPr>
        <p:sp>
          <p:nvSpPr>
            <p:cNvPr id="8" name="Freeform 8"/>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9" name="TextBox 9"/>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grpSp>
        <p:nvGrpSpPr>
          <p:cNvPr id="10" name="Group 10"/>
          <p:cNvGrpSpPr/>
          <p:nvPr/>
        </p:nvGrpSpPr>
        <p:grpSpPr>
          <a:xfrm>
            <a:off x="1113368" y="1543882"/>
            <a:ext cx="4683382" cy="3399670"/>
            <a:chOff x="0" y="0"/>
            <a:chExt cx="725933" cy="526955"/>
          </a:xfrm>
        </p:grpSpPr>
        <p:sp>
          <p:nvSpPr>
            <p:cNvPr id="11" name="Freeform 11"/>
            <p:cNvSpPr/>
            <p:nvPr/>
          </p:nvSpPr>
          <p:spPr>
            <a:xfrm>
              <a:off x="0" y="0"/>
              <a:ext cx="725933" cy="526955"/>
            </a:xfrm>
            <a:custGeom>
              <a:avLst/>
              <a:gdLst/>
              <a:ahLst/>
              <a:cxnLst/>
              <a:rect l="l" t="t" r="r" b="b"/>
              <a:pathLst>
                <a:path w="725933" h="526955">
                  <a:moveTo>
                    <a:pt x="38002" y="0"/>
                  </a:moveTo>
                  <a:lnTo>
                    <a:pt x="687931" y="0"/>
                  </a:lnTo>
                  <a:cubicBezTo>
                    <a:pt x="708919" y="0"/>
                    <a:pt x="725933" y="17014"/>
                    <a:pt x="725933" y="38002"/>
                  </a:cubicBezTo>
                  <a:lnTo>
                    <a:pt x="725933" y="488953"/>
                  </a:lnTo>
                  <a:cubicBezTo>
                    <a:pt x="725933" y="509941"/>
                    <a:pt x="708919" y="526955"/>
                    <a:pt x="687931" y="526955"/>
                  </a:cubicBezTo>
                  <a:lnTo>
                    <a:pt x="38002" y="526955"/>
                  </a:lnTo>
                  <a:cubicBezTo>
                    <a:pt x="17014" y="526955"/>
                    <a:pt x="0" y="509941"/>
                    <a:pt x="0" y="488953"/>
                  </a:cubicBezTo>
                  <a:lnTo>
                    <a:pt x="0" y="38002"/>
                  </a:lnTo>
                  <a:cubicBezTo>
                    <a:pt x="0" y="17014"/>
                    <a:pt x="17014" y="0"/>
                    <a:pt x="38002" y="0"/>
                  </a:cubicBezTo>
                  <a:close/>
                </a:path>
              </a:pathLst>
            </a:custGeom>
            <a:blipFill>
              <a:blip r:embed="rId4"/>
              <a:stretch>
                <a:fillRect l="-14524" r="-14524"/>
              </a:stretch>
            </a:blipFill>
          </p:spPr>
        </p:sp>
      </p:grpSp>
      <p:grpSp>
        <p:nvGrpSpPr>
          <p:cNvPr id="12" name="Group 12"/>
          <p:cNvGrpSpPr/>
          <p:nvPr/>
        </p:nvGrpSpPr>
        <p:grpSpPr>
          <a:xfrm>
            <a:off x="1113368" y="5230126"/>
            <a:ext cx="4683382" cy="3399670"/>
            <a:chOff x="0" y="0"/>
            <a:chExt cx="725933" cy="526955"/>
          </a:xfrm>
        </p:grpSpPr>
        <p:sp>
          <p:nvSpPr>
            <p:cNvPr id="13" name="Freeform 13"/>
            <p:cNvSpPr/>
            <p:nvPr/>
          </p:nvSpPr>
          <p:spPr>
            <a:xfrm>
              <a:off x="0" y="0"/>
              <a:ext cx="725933" cy="526955"/>
            </a:xfrm>
            <a:custGeom>
              <a:avLst/>
              <a:gdLst/>
              <a:ahLst/>
              <a:cxnLst/>
              <a:rect l="l" t="t" r="r" b="b"/>
              <a:pathLst>
                <a:path w="725933" h="526955">
                  <a:moveTo>
                    <a:pt x="38002" y="0"/>
                  </a:moveTo>
                  <a:lnTo>
                    <a:pt x="687931" y="0"/>
                  </a:lnTo>
                  <a:cubicBezTo>
                    <a:pt x="708919" y="0"/>
                    <a:pt x="725933" y="17014"/>
                    <a:pt x="725933" y="38002"/>
                  </a:cubicBezTo>
                  <a:lnTo>
                    <a:pt x="725933" y="488953"/>
                  </a:lnTo>
                  <a:cubicBezTo>
                    <a:pt x="725933" y="509941"/>
                    <a:pt x="708919" y="526955"/>
                    <a:pt x="687931" y="526955"/>
                  </a:cubicBezTo>
                  <a:lnTo>
                    <a:pt x="38002" y="526955"/>
                  </a:lnTo>
                  <a:cubicBezTo>
                    <a:pt x="17014" y="526955"/>
                    <a:pt x="0" y="509941"/>
                    <a:pt x="0" y="488953"/>
                  </a:cubicBezTo>
                  <a:lnTo>
                    <a:pt x="0" y="38002"/>
                  </a:lnTo>
                  <a:cubicBezTo>
                    <a:pt x="0" y="17014"/>
                    <a:pt x="17014" y="0"/>
                    <a:pt x="38002" y="0"/>
                  </a:cubicBezTo>
                  <a:close/>
                </a:path>
              </a:pathLst>
            </a:custGeom>
            <a:blipFill>
              <a:blip r:embed="rId5"/>
              <a:stretch>
                <a:fillRect l="-14524" r="-14524"/>
              </a:stretch>
            </a:blipFill>
          </p:spPr>
        </p:sp>
      </p:grpSp>
      <p:sp>
        <p:nvSpPr>
          <p:cNvPr id="14" name="Freeform 14"/>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6">
              <a:alphaModFix amt="25000"/>
              <a:extLst>
                <a:ext uri="{96DAC541-7B7A-43D3-8B79-37D633B846F1}">
                  <asvg:svgBlip xmlns:asvg="http://schemas.microsoft.com/office/drawing/2016/SVG/main" xmlns="" r:embed="rId7"/>
                </a:ext>
              </a:extLst>
            </a:blip>
            <a:stretch>
              <a:fillRect/>
            </a:stretch>
          </a:blipFill>
          <a:ln cap="sq">
            <a:noFill/>
            <a:prstDash val="solid"/>
            <a:miter/>
          </a:ln>
        </p:spPr>
      </p:sp>
      <p:grpSp>
        <p:nvGrpSpPr>
          <p:cNvPr id="15" name="Group 15"/>
          <p:cNvGrpSpPr/>
          <p:nvPr/>
        </p:nvGrpSpPr>
        <p:grpSpPr>
          <a:xfrm>
            <a:off x="6113676" y="1061491"/>
            <a:ext cx="11141663" cy="2622582"/>
            <a:chOff x="0" y="0"/>
            <a:chExt cx="2935863" cy="691059"/>
          </a:xfrm>
        </p:grpSpPr>
        <p:sp>
          <p:nvSpPr>
            <p:cNvPr id="16" name="Freeform 16"/>
            <p:cNvSpPr/>
            <p:nvPr/>
          </p:nvSpPr>
          <p:spPr>
            <a:xfrm>
              <a:off x="0" y="0"/>
              <a:ext cx="2935863" cy="691059"/>
            </a:xfrm>
            <a:custGeom>
              <a:avLst/>
              <a:gdLst/>
              <a:ahLst/>
              <a:cxnLst/>
              <a:rect l="l" t="t" r="r" b="b"/>
              <a:pathLst>
                <a:path w="2935863" h="691059">
                  <a:moveTo>
                    <a:pt x="35160" y="0"/>
                  </a:moveTo>
                  <a:lnTo>
                    <a:pt x="2900702" y="0"/>
                  </a:lnTo>
                  <a:cubicBezTo>
                    <a:pt x="2910027" y="0"/>
                    <a:pt x="2918971" y="3704"/>
                    <a:pt x="2925564" y="10298"/>
                  </a:cubicBezTo>
                  <a:cubicBezTo>
                    <a:pt x="2932158" y="16892"/>
                    <a:pt x="2935863" y="25835"/>
                    <a:pt x="2935863" y="35160"/>
                  </a:cubicBezTo>
                  <a:lnTo>
                    <a:pt x="2935863" y="655898"/>
                  </a:lnTo>
                  <a:cubicBezTo>
                    <a:pt x="2935863" y="675317"/>
                    <a:pt x="2920121" y="691059"/>
                    <a:pt x="2900702" y="691059"/>
                  </a:cubicBezTo>
                  <a:lnTo>
                    <a:pt x="35160" y="691059"/>
                  </a:lnTo>
                  <a:cubicBezTo>
                    <a:pt x="15742" y="691059"/>
                    <a:pt x="0" y="675317"/>
                    <a:pt x="0" y="655898"/>
                  </a:cubicBezTo>
                  <a:lnTo>
                    <a:pt x="0" y="35160"/>
                  </a:lnTo>
                  <a:cubicBezTo>
                    <a:pt x="0" y="15742"/>
                    <a:pt x="15742" y="0"/>
                    <a:pt x="35160" y="0"/>
                  </a:cubicBezTo>
                  <a:close/>
                </a:path>
              </a:pathLst>
            </a:custGeom>
            <a:solidFill>
              <a:srgbClr val="145DA0"/>
            </a:solidFill>
          </p:spPr>
        </p:sp>
        <p:sp>
          <p:nvSpPr>
            <p:cNvPr id="17" name="TextBox 17"/>
            <p:cNvSpPr txBox="1"/>
            <p:nvPr/>
          </p:nvSpPr>
          <p:spPr>
            <a:xfrm>
              <a:off x="0" y="-38100"/>
              <a:ext cx="2935863" cy="729159"/>
            </a:xfrm>
            <a:prstGeom prst="rect">
              <a:avLst/>
            </a:prstGeom>
          </p:spPr>
          <p:txBody>
            <a:bodyPr lIns="50775" tIns="50775" rIns="50775" bIns="50775" rtlCol="0" anchor="ctr"/>
            <a:lstStyle/>
            <a:p>
              <a:pPr algn="ctr">
                <a:lnSpc>
                  <a:spcPts val="2658"/>
                </a:lnSpc>
                <a:spcBef>
                  <a:spcPct val="0"/>
                </a:spcBef>
              </a:pPr>
              <a:endParaRPr/>
            </a:p>
          </p:txBody>
        </p:sp>
      </p:grpSp>
      <p:grpSp>
        <p:nvGrpSpPr>
          <p:cNvPr id="18" name="Group 18"/>
          <p:cNvGrpSpPr/>
          <p:nvPr/>
        </p:nvGrpSpPr>
        <p:grpSpPr>
          <a:xfrm>
            <a:off x="6113676" y="5346246"/>
            <a:ext cx="719980" cy="659613"/>
            <a:chOff x="0" y="0"/>
            <a:chExt cx="189717" cy="173810"/>
          </a:xfrm>
        </p:grpSpPr>
        <p:sp>
          <p:nvSpPr>
            <p:cNvPr id="19" name="Freeform 19"/>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0" name="TextBox 20"/>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1" name="Group 21"/>
          <p:cNvGrpSpPr/>
          <p:nvPr/>
        </p:nvGrpSpPr>
        <p:grpSpPr>
          <a:xfrm>
            <a:off x="12271178" y="5346246"/>
            <a:ext cx="719980" cy="659613"/>
            <a:chOff x="0" y="0"/>
            <a:chExt cx="189717" cy="173810"/>
          </a:xfrm>
        </p:grpSpPr>
        <p:sp>
          <p:nvSpPr>
            <p:cNvPr id="22" name="Freeform 22"/>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3" name="TextBox 23"/>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4" name="Group 24"/>
          <p:cNvGrpSpPr/>
          <p:nvPr/>
        </p:nvGrpSpPr>
        <p:grpSpPr>
          <a:xfrm>
            <a:off x="6113676" y="7285771"/>
            <a:ext cx="719980" cy="659613"/>
            <a:chOff x="0" y="0"/>
            <a:chExt cx="189717" cy="173810"/>
          </a:xfrm>
        </p:grpSpPr>
        <p:sp>
          <p:nvSpPr>
            <p:cNvPr id="25" name="Freeform 25"/>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6" name="TextBox 26"/>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grpSp>
        <p:nvGrpSpPr>
          <p:cNvPr id="27" name="Group 27"/>
          <p:cNvGrpSpPr/>
          <p:nvPr/>
        </p:nvGrpSpPr>
        <p:grpSpPr>
          <a:xfrm>
            <a:off x="12271178" y="7285771"/>
            <a:ext cx="719980" cy="659613"/>
            <a:chOff x="0" y="0"/>
            <a:chExt cx="189717" cy="173810"/>
          </a:xfrm>
        </p:grpSpPr>
        <p:sp>
          <p:nvSpPr>
            <p:cNvPr id="28" name="Freeform 28"/>
            <p:cNvSpPr/>
            <p:nvPr/>
          </p:nvSpPr>
          <p:spPr>
            <a:xfrm>
              <a:off x="0" y="0"/>
              <a:ext cx="189717" cy="173810"/>
            </a:xfrm>
            <a:custGeom>
              <a:avLst/>
              <a:gdLst/>
              <a:ahLst/>
              <a:cxnLst/>
              <a:rect l="l" t="t" r="r" b="b"/>
              <a:pathLst>
                <a:path w="189717" h="173810">
                  <a:moveTo>
                    <a:pt x="86905" y="0"/>
                  </a:moveTo>
                  <a:lnTo>
                    <a:pt x="102812" y="0"/>
                  </a:lnTo>
                  <a:cubicBezTo>
                    <a:pt x="150808" y="0"/>
                    <a:pt x="189717" y="38909"/>
                    <a:pt x="189717" y="86905"/>
                  </a:cubicBezTo>
                  <a:lnTo>
                    <a:pt x="189717" y="86905"/>
                  </a:lnTo>
                  <a:cubicBezTo>
                    <a:pt x="189717" y="109954"/>
                    <a:pt x="180561" y="132058"/>
                    <a:pt x="164263" y="148356"/>
                  </a:cubicBezTo>
                  <a:cubicBezTo>
                    <a:pt x="147965" y="164654"/>
                    <a:pt x="125861" y="173810"/>
                    <a:pt x="102812" y="173810"/>
                  </a:cubicBezTo>
                  <a:lnTo>
                    <a:pt x="86905" y="173810"/>
                  </a:lnTo>
                  <a:cubicBezTo>
                    <a:pt x="38909" y="173810"/>
                    <a:pt x="0" y="134901"/>
                    <a:pt x="0" y="86905"/>
                  </a:cubicBezTo>
                  <a:lnTo>
                    <a:pt x="0" y="86905"/>
                  </a:lnTo>
                  <a:cubicBezTo>
                    <a:pt x="0" y="38909"/>
                    <a:pt x="38909" y="0"/>
                    <a:pt x="86905" y="0"/>
                  </a:cubicBezTo>
                  <a:close/>
                </a:path>
              </a:pathLst>
            </a:custGeom>
            <a:solidFill>
              <a:srgbClr val="145DA0"/>
            </a:solidFill>
          </p:spPr>
        </p:sp>
        <p:sp>
          <p:nvSpPr>
            <p:cNvPr id="29" name="TextBox 29"/>
            <p:cNvSpPr txBox="1"/>
            <p:nvPr/>
          </p:nvSpPr>
          <p:spPr>
            <a:xfrm>
              <a:off x="0" y="-38100"/>
              <a:ext cx="189717" cy="211910"/>
            </a:xfrm>
            <a:prstGeom prst="rect">
              <a:avLst/>
            </a:prstGeom>
          </p:spPr>
          <p:txBody>
            <a:bodyPr lIns="50775" tIns="50775" rIns="50775" bIns="50775" rtlCol="0" anchor="ctr"/>
            <a:lstStyle/>
            <a:p>
              <a:pPr algn="ctr">
                <a:lnSpc>
                  <a:spcPts val="2658"/>
                </a:lnSpc>
                <a:spcBef>
                  <a:spcPct val="0"/>
                </a:spcBef>
              </a:pPr>
              <a:endParaRPr/>
            </a:p>
          </p:txBody>
        </p:sp>
      </p:grpSp>
      <p:sp>
        <p:nvSpPr>
          <p:cNvPr id="30" name="Freeform 30"/>
          <p:cNvSpPr/>
          <p:nvPr/>
        </p:nvSpPr>
        <p:spPr>
          <a:xfrm>
            <a:off x="6334665" y="5516434"/>
            <a:ext cx="278003" cy="319238"/>
          </a:xfrm>
          <a:custGeom>
            <a:avLst/>
            <a:gdLst/>
            <a:ahLst/>
            <a:cxnLst/>
            <a:rect l="l" t="t" r="r" b="b"/>
            <a:pathLst>
              <a:path w="278003" h="319238">
                <a:moveTo>
                  <a:pt x="0" y="0"/>
                </a:moveTo>
                <a:lnTo>
                  <a:pt x="278003" y="0"/>
                </a:lnTo>
                <a:lnTo>
                  <a:pt x="278003" y="319238"/>
                </a:lnTo>
                <a:lnTo>
                  <a:pt x="0" y="3192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a:off x="12492167" y="5516434"/>
            <a:ext cx="278003" cy="319238"/>
          </a:xfrm>
          <a:custGeom>
            <a:avLst/>
            <a:gdLst/>
            <a:ahLst/>
            <a:cxnLst/>
            <a:rect l="l" t="t" r="r" b="b"/>
            <a:pathLst>
              <a:path w="278003" h="319238">
                <a:moveTo>
                  <a:pt x="0" y="0"/>
                </a:moveTo>
                <a:lnTo>
                  <a:pt x="278003" y="0"/>
                </a:lnTo>
                <a:lnTo>
                  <a:pt x="278003" y="319238"/>
                </a:lnTo>
                <a:lnTo>
                  <a:pt x="0" y="3192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Freeform 32"/>
          <p:cNvSpPr/>
          <p:nvPr/>
        </p:nvSpPr>
        <p:spPr>
          <a:xfrm>
            <a:off x="6334665" y="7455959"/>
            <a:ext cx="278003" cy="319238"/>
          </a:xfrm>
          <a:custGeom>
            <a:avLst/>
            <a:gdLst/>
            <a:ahLst/>
            <a:cxnLst/>
            <a:rect l="l" t="t" r="r" b="b"/>
            <a:pathLst>
              <a:path w="278003" h="319238">
                <a:moveTo>
                  <a:pt x="0" y="0"/>
                </a:moveTo>
                <a:lnTo>
                  <a:pt x="278003" y="0"/>
                </a:lnTo>
                <a:lnTo>
                  <a:pt x="278003" y="319237"/>
                </a:lnTo>
                <a:lnTo>
                  <a:pt x="0" y="3192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3" name="Freeform 33"/>
          <p:cNvSpPr/>
          <p:nvPr/>
        </p:nvSpPr>
        <p:spPr>
          <a:xfrm>
            <a:off x="12492167" y="7455959"/>
            <a:ext cx="278003" cy="319238"/>
          </a:xfrm>
          <a:custGeom>
            <a:avLst/>
            <a:gdLst/>
            <a:ahLst/>
            <a:cxnLst/>
            <a:rect l="l" t="t" r="r" b="b"/>
            <a:pathLst>
              <a:path w="278003" h="319238">
                <a:moveTo>
                  <a:pt x="0" y="0"/>
                </a:moveTo>
                <a:lnTo>
                  <a:pt x="278003" y="0"/>
                </a:lnTo>
                <a:lnTo>
                  <a:pt x="278003" y="319237"/>
                </a:lnTo>
                <a:lnTo>
                  <a:pt x="0" y="3192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4" name="TextBox 34"/>
          <p:cNvSpPr txBox="1"/>
          <p:nvPr/>
        </p:nvSpPr>
        <p:spPr>
          <a:xfrm>
            <a:off x="6532340" y="1294439"/>
            <a:ext cx="10572794" cy="2385268"/>
          </a:xfrm>
          <a:prstGeom prst="rect">
            <a:avLst/>
          </a:prstGeom>
        </p:spPr>
        <p:txBody>
          <a:bodyPr lIns="0" tIns="0" rIns="0" bIns="0" rtlCol="0" anchor="t">
            <a:spAutoFit/>
          </a:bodyPr>
          <a:lstStyle/>
          <a:p>
            <a:pPr algn="l">
              <a:lnSpc>
                <a:spcPts val="9312"/>
              </a:lnSpc>
            </a:pPr>
            <a:r>
              <a:rPr lang="en-US" sz="7696" b="1" dirty="0" err="1">
                <a:solidFill>
                  <a:srgbClr val="00B050"/>
                </a:solidFill>
                <a:latin typeface="Saira Condensed Heavy"/>
                <a:ea typeface="Saira Condensed Heavy"/>
                <a:cs typeface="Saira Condensed Heavy"/>
                <a:sym typeface="Saira Condensed Heavy"/>
              </a:rPr>
              <a:t>MỘT</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SỐ</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DỊCH</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VỤ</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SỐ</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PHỔ</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BIẾN</a:t>
            </a:r>
            <a:r>
              <a:rPr lang="en-US" sz="7696" b="1" dirty="0">
                <a:solidFill>
                  <a:srgbClr val="00B050"/>
                </a:solidFill>
                <a:latin typeface="Saira Condensed Heavy"/>
                <a:ea typeface="Saira Condensed Heavy"/>
                <a:cs typeface="Saira Condensed Heavy"/>
                <a:sym typeface="Saira Condensed Heavy"/>
              </a:rPr>
              <a:t> CHO </a:t>
            </a:r>
            <a:r>
              <a:rPr lang="en-US" sz="7696" b="1" dirty="0" err="1">
                <a:solidFill>
                  <a:srgbClr val="00B050"/>
                </a:solidFill>
                <a:latin typeface="Saira Condensed Heavy"/>
                <a:ea typeface="Saira Condensed Heavy"/>
                <a:cs typeface="Saira Condensed Heavy"/>
                <a:sym typeface="Saira Condensed Heavy"/>
              </a:rPr>
              <a:t>NGƯỜI</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DÂN</a:t>
            </a:r>
            <a:endParaRPr lang="en-US" sz="7696" b="1" dirty="0">
              <a:solidFill>
                <a:srgbClr val="00B050"/>
              </a:solidFill>
              <a:latin typeface="Saira Condensed Heavy"/>
              <a:ea typeface="Saira Condensed Heavy"/>
              <a:cs typeface="Saira Condensed Heavy"/>
              <a:sym typeface="Saira Condensed Heavy"/>
            </a:endParaRPr>
          </a:p>
        </p:txBody>
      </p:sp>
      <p:sp>
        <p:nvSpPr>
          <p:cNvPr id="35" name="TextBox 35"/>
          <p:cNvSpPr txBox="1"/>
          <p:nvPr/>
        </p:nvSpPr>
        <p:spPr>
          <a:xfrm>
            <a:off x="6113676" y="4119109"/>
            <a:ext cx="11141663" cy="860028"/>
          </a:xfrm>
          <a:prstGeom prst="rect">
            <a:avLst/>
          </a:prstGeom>
        </p:spPr>
        <p:txBody>
          <a:bodyPr lIns="0" tIns="0" rIns="0" bIns="0" rtlCol="0" anchor="t">
            <a:spAutoFit/>
          </a:bodyPr>
          <a:lstStyle/>
          <a:p>
            <a:pPr algn="just">
              <a:lnSpc>
                <a:spcPts val="3498"/>
              </a:lnSpc>
            </a:pPr>
            <a:r>
              <a:rPr lang="en-US" sz="2498">
                <a:solidFill>
                  <a:srgbClr val="FFFFFF"/>
                </a:solidFill>
                <a:latin typeface="Saira"/>
                <a:ea typeface="Saira"/>
                <a:cs typeface="Saira"/>
                <a:sym typeface="Saira"/>
              </a:rPr>
              <a:t>Dưới đây là một số dịch vụ số phổ biến mà người dân hiện nay có thể dễ dàng thực hiện thông qua điện thoại thông minh, máy tính:</a:t>
            </a:r>
          </a:p>
        </p:txBody>
      </p:sp>
      <p:sp>
        <p:nvSpPr>
          <p:cNvPr id="36" name="TextBox 36"/>
          <p:cNvSpPr txBox="1"/>
          <p:nvPr/>
        </p:nvSpPr>
        <p:spPr>
          <a:xfrm>
            <a:off x="7060337" y="5501269"/>
            <a:ext cx="4536680"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DỊCH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VỤ</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CÔNG</a:t>
            </a:r>
            <a:endParaRPr lang="en-US" sz="2498" b="1" dirty="0">
              <a:solidFill>
                <a:srgbClr val="00B050"/>
              </a:solidFill>
              <a:latin typeface="Saira Bold"/>
              <a:ea typeface="Saira Bold"/>
              <a:cs typeface="Saira Bold"/>
              <a:sym typeface="Saira Bold"/>
            </a:endParaRPr>
          </a:p>
        </p:txBody>
      </p:sp>
      <p:sp>
        <p:nvSpPr>
          <p:cNvPr id="37" name="TextBox 37"/>
          <p:cNvSpPr txBox="1"/>
          <p:nvPr/>
        </p:nvSpPr>
        <p:spPr>
          <a:xfrm>
            <a:off x="13305330" y="5346246"/>
            <a:ext cx="4237742" cy="76944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THANH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TOÁN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KHÔNG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DÙNG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TIỀN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MẶT</a:t>
            </a:r>
            <a:r>
              <a:rPr lang="en-US" sz="2498" b="1" dirty="0">
                <a:solidFill>
                  <a:srgbClr val="00B050"/>
                </a:solidFill>
                <a:latin typeface="Saira Bold"/>
                <a:ea typeface="Saira Bold"/>
                <a:cs typeface="Saira Bold"/>
                <a:sym typeface="Saira Bold"/>
              </a:rPr>
              <a:t>:</a:t>
            </a:r>
          </a:p>
        </p:txBody>
      </p:sp>
      <p:sp>
        <p:nvSpPr>
          <p:cNvPr id="38" name="TextBox 38"/>
          <p:cNvSpPr txBox="1"/>
          <p:nvPr/>
        </p:nvSpPr>
        <p:spPr>
          <a:xfrm>
            <a:off x="7096677" y="7285771"/>
            <a:ext cx="4587830" cy="76944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ĐỊNH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DANH</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VÀ</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XÁC</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THỰC</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ĐIỆN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TỬ</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VNEID</a:t>
            </a:r>
            <a:r>
              <a:rPr lang="en-US" sz="2498" b="1" dirty="0">
                <a:solidFill>
                  <a:srgbClr val="00B050"/>
                </a:solidFill>
                <a:latin typeface="Saira Bold"/>
                <a:ea typeface="Saira Bold"/>
                <a:cs typeface="Saira Bold"/>
                <a:sym typeface="Saira Bold"/>
              </a:rPr>
              <a:t>)</a:t>
            </a:r>
          </a:p>
        </p:txBody>
      </p:sp>
      <p:sp>
        <p:nvSpPr>
          <p:cNvPr id="39" name="TextBox 39"/>
          <p:cNvSpPr txBox="1"/>
          <p:nvPr/>
        </p:nvSpPr>
        <p:spPr>
          <a:xfrm>
            <a:off x="13305330" y="7403903"/>
            <a:ext cx="3950009" cy="384721"/>
          </a:xfrm>
          <a:prstGeom prst="rect">
            <a:avLst/>
          </a:prstGeom>
        </p:spPr>
        <p:txBody>
          <a:bodyPr lIns="0" tIns="0" rIns="0" bIns="0" rtlCol="0" anchor="t">
            <a:spAutoFit/>
          </a:bodyPr>
          <a:lstStyle/>
          <a:p>
            <a:pPr algn="l">
              <a:lnSpc>
                <a:spcPts val="2998"/>
              </a:lnSpc>
            </a:pPr>
            <a:r>
              <a:rPr lang="en-US" sz="2498" b="1" dirty="0" err="1">
                <a:solidFill>
                  <a:srgbClr val="00B050"/>
                </a:solidFill>
                <a:latin typeface="Saira Bold"/>
                <a:ea typeface="Saira Bold"/>
                <a:cs typeface="Saira Bold"/>
                <a:sym typeface="Saira Bold"/>
              </a:rPr>
              <a:t>THƯƠNG</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MẠI</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ĐIỆN</a:t>
            </a:r>
            <a:r>
              <a:rPr lang="en-US" sz="2498" b="1" dirty="0">
                <a:solidFill>
                  <a:srgbClr val="00B050"/>
                </a:solidFill>
                <a:latin typeface="Saira Bold"/>
                <a:ea typeface="Saira Bold"/>
                <a:cs typeface="Saira Bold"/>
                <a:sym typeface="Saira Bold"/>
              </a:rPr>
              <a:t> </a:t>
            </a:r>
            <a:r>
              <a:rPr lang="en-US" sz="2498" b="1" dirty="0" err="1">
                <a:solidFill>
                  <a:srgbClr val="00B050"/>
                </a:solidFill>
                <a:latin typeface="Saira Bold"/>
                <a:ea typeface="Saira Bold"/>
                <a:cs typeface="Saira Bold"/>
                <a:sym typeface="Saira Bold"/>
              </a:rPr>
              <a:t>TỬ</a:t>
            </a:r>
            <a:endParaRPr lang="en-US" sz="2498" b="1" dirty="0">
              <a:solidFill>
                <a:srgbClr val="00B050"/>
              </a:solidFill>
              <a:latin typeface="Saira Bold"/>
              <a:ea typeface="Saira Bold"/>
              <a:cs typeface="Saira Bold"/>
              <a:sym typeface="Saira Bold"/>
            </a:endParaRPr>
          </a:p>
        </p:txBody>
      </p:sp>
      <p:sp>
        <p:nvSpPr>
          <p:cNvPr id="40" name="TextBox 40"/>
          <p:cNvSpPr txBox="1"/>
          <p:nvPr/>
        </p:nvSpPr>
        <p:spPr>
          <a:xfrm>
            <a:off x="7060337" y="6021311"/>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Làm các TTHC như đăng ký khai sinh, kết hôn, cấp giấy xác nhận cư trú, nộp thuế, xin giấy phép xây dựng... </a:t>
            </a:r>
          </a:p>
        </p:txBody>
      </p:sp>
      <p:sp>
        <p:nvSpPr>
          <p:cNvPr id="41" name="TextBox 41"/>
          <p:cNvSpPr txBox="1"/>
          <p:nvPr/>
        </p:nvSpPr>
        <p:spPr>
          <a:xfrm>
            <a:off x="13305330" y="6144450"/>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Nộp học phí, viện phí, tiền điện, nước, bảo hiểm, thuế, phí qua ví điện tử, mobile banking, QR code.</a:t>
            </a:r>
          </a:p>
        </p:txBody>
      </p:sp>
      <p:sp>
        <p:nvSpPr>
          <p:cNvPr id="42" name="TextBox 42"/>
          <p:cNvSpPr txBox="1"/>
          <p:nvPr/>
        </p:nvSpPr>
        <p:spPr>
          <a:xfrm>
            <a:off x="7060337" y="8215962"/>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Sử dụng ứng dụng VNeID để thay thế CCCD gắn chip, trình báo tạm trú, khai báo y tế, nộp phạt giao thông, nhận trợ cấp...</a:t>
            </a:r>
          </a:p>
        </p:txBody>
      </p:sp>
      <p:sp>
        <p:nvSpPr>
          <p:cNvPr id="43" name="TextBox 43"/>
          <p:cNvSpPr txBox="1"/>
          <p:nvPr/>
        </p:nvSpPr>
        <p:spPr>
          <a:xfrm>
            <a:off x="13305330" y="8215962"/>
            <a:ext cx="4758400" cy="916253"/>
          </a:xfrm>
          <a:prstGeom prst="rect">
            <a:avLst/>
          </a:prstGeom>
        </p:spPr>
        <p:txBody>
          <a:bodyPr lIns="0" tIns="0" rIns="0" bIns="0" rtlCol="0" anchor="t">
            <a:spAutoFit/>
          </a:bodyPr>
          <a:lstStyle/>
          <a:p>
            <a:pPr algn="just">
              <a:lnSpc>
                <a:spcPts val="2514"/>
              </a:lnSpc>
            </a:pPr>
            <a:r>
              <a:rPr lang="en-US" sz="1796">
                <a:solidFill>
                  <a:srgbClr val="FFFFFF"/>
                </a:solidFill>
                <a:latin typeface="Saira"/>
                <a:ea typeface="Saira"/>
                <a:cs typeface="Saira"/>
                <a:sym typeface="Saira"/>
              </a:rPr>
              <a:t>Bán hàng qua các sàn thương mại điện tử như Shopee, Lazada,... Các trang mạng xã hội như Facebook, Tiktok...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08123" y="917386"/>
            <a:ext cx="13448258" cy="2282304"/>
            <a:chOff x="0" y="0"/>
            <a:chExt cx="3543658" cy="601394"/>
          </a:xfrm>
        </p:grpSpPr>
        <p:sp>
          <p:nvSpPr>
            <p:cNvPr id="4" name="Freeform 4"/>
            <p:cNvSpPr/>
            <p:nvPr/>
          </p:nvSpPr>
          <p:spPr>
            <a:xfrm>
              <a:off x="0" y="0"/>
              <a:ext cx="3543658" cy="601394"/>
            </a:xfrm>
            <a:custGeom>
              <a:avLst/>
              <a:gdLst/>
              <a:ahLst/>
              <a:cxnLst/>
              <a:rect l="l" t="t" r="r" b="b"/>
              <a:pathLst>
                <a:path w="3543658" h="601394">
                  <a:moveTo>
                    <a:pt x="29130" y="0"/>
                  </a:moveTo>
                  <a:lnTo>
                    <a:pt x="3514528" y="0"/>
                  </a:lnTo>
                  <a:cubicBezTo>
                    <a:pt x="3530616" y="0"/>
                    <a:pt x="3543658" y="13042"/>
                    <a:pt x="3543658" y="29130"/>
                  </a:cubicBezTo>
                  <a:lnTo>
                    <a:pt x="3543658" y="572264"/>
                  </a:lnTo>
                  <a:cubicBezTo>
                    <a:pt x="3543658" y="579990"/>
                    <a:pt x="3540589" y="587399"/>
                    <a:pt x="3535126" y="592862"/>
                  </a:cubicBezTo>
                  <a:cubicBezTo>
                    <a:pt x="3529663" y="598325"/>
                    <a:pt x="3522254" y="601394"/>
                    <a:pt x="3514528" y="601394"/>
                  </a:cubicBezTo>
                  <a:lnTo>
                    <a:pt x="29130" y="601394"/>
                  </a:lnTo>
                  <a:cubicBezTo>
                    <a:pt x="21404" y="601394"/>
                    <a:pt x="13995" y="598325"/>
                    <a:pt x="8532" y="592862"/>
                  </a:cubicBezTo>
                  <a:cubicBezTo>
                    <a:pt x="3069" y="587399"/>
                    <a:pt x="0" y="579990"/>
                    <a:pt x="0" y="572264"/>
                  </a:cubicBezTo>
                  <a:lnTo>
                    <a:pt x="0" y="29130"/>
                  </a:lnTo>
                  <a:cubicBezTo>
                    <a:pt x="0" y="13042"/>
                    <a:pt x="13042" y="0"/>
                    <a:pt x="29130" y="0"/>
                  </a:cubicBezTo>
                  <a:close/>
                </a:path>
              </a:pathLst>
            </a:custGeom>
            <a:solidFill>
              <a:srgbClr val="145DA0"/>
            </a:solidFill>
          </p:spPr>
        </p:sp>
        <p:sp>
          <p:nvSpPr>
            <p:cNvPr id="5" name="TextBox 5"/>
            <p:cNvSpPr txBox="1"/>
            <p:nvPr/>
          </p:nvSpPr>
          <p:spPr>
            <a:xfrm>
              <a:off x="0" y="-38100"/>
              <a:ext cx="3543658" cy="639494"/>
            </a:xfrm>
            <a:prstGeom prst="rect">
              <a:avLst/>
            </a:prstGeom>
          </p:spPr>
          <p:txBody>
            <a:bodyPr lIns="50775" tIns="50775" rIns="50775" bIns="50775" rtlCol="0" anchor="ctr"/>
            <a:lstStyle/>
            <a:p>
              <a:pPr algn="ctr">
                <a:lnSpc>
                  <a:spcPts val="2658"/>
                </a:lnSpc>
                <a:spcBef>
                  <a:spcPct val="0"/>
                </a:spcBef>
              </a:pPr>
              <a:endParaRPr/>
            </a:p>
          </p:txBody>
        </p:sp>
      </p:grpSp>
      <p:sp>
        <p:nvSpPr>
          <p:cNvPr id="6" name="TextBox 6"/>
          <p:cNvSpPr txBox="1"/>
          <p:nvPr/>
        </p:nvSpPr>
        <p:spPr>
          <a:xfrm>
            <a:off x="1845313" y="1343757"/>
            <a:ext cx="12417712" cy="1359346"/>
          </a:xfrm>
          <a:prstGeom prst="rect">
            <a:avLst/>
          </a:prstGeom>
        </p:spPr>
        <p:txBody>
          <a:bodyPr lIns="0" tIns="0" rIns="0" bIns="0" rtlCol="0" anchor="t">
            <a:spAutoFit/>
          </a:bodyPr>
          <a:lstStyle/>
          <a:p>
            <a:pPr algn="ctr">
              <a:lnSpc>
                <a:spcPts val="10620"/>
              </a:lnSpc>
            </a:pPr>
            <a:r>
              <a:rPr lang="en-US" sz="7696" b="1" dirty="0" err="1">
                <a:solidFill>
                  <a:srgbClr val="00B050"/>
                </a:solidFill>
                <a:latin typeface="Saira Condensed Heavy"/>
                <a:ea typeface="Saira Condensed Heavy"/>
                <a:cs typeface="Saira Condensed Heavy"/>
                <a:sym typeface="Saira Condensed Heavy"/>
              </a:rPr>
              <a:t>VƯỢT</a:t>
            </a:r>
            <a:r>
              <a:rPr lang="en-US" sz="7696" b="1" dirty="0">
                <a:solidFill>
                  <a:srgbClr val="00B050"/>
                </a:solidFill>
                <a:latin typeface="Saira Condensed Heavy"/>
                <a:ea typeface="Saira Condensed Heavy"/>
                <a:cs typeface="Saira Condensed Heavy"/>
                <a:sym typeface="Saira Condensed Heavy"/>
              </a:rPr>
              <a:t> QUA </a:t>
            </a:r>
            <a:r>
              <a:rPr lang="en-US" sz="7696" b="1" dirty="0" err="1">
                <a:solidFill>
                  <a:srgbClr val="00B050"/>
                </a:solidFill>
                <a:latin typeface="Saira Condensed Heavy"/>
                <a:ea typeface="Saira Condensed Heavy"/>
                <a:cs typeface="Saira Condensed Heavy"/>
                <a:sym typeface="Saira Condensed Heavy"/>
              </a:rPr>
              <a:t>THỬ</a:t>
            </a:r>
            <a:r>
              <a:rPr lang="en-US" sz="7696" b="1" dirty="0">
                <a:solidFill>
                  <a:srgbClr val="00B050"/>
                </a:solidFill>
                <a:latin typeface="Saira Condensed Heavy"/>
                <a:ea typeface="Saira Condensed Heavy"/>
                <a:cs typeface="Saira Condensed Heavy"/>
                <a:sym typeface="Saira Condensed Heavy"/>
              </a:rPr>
              <a:t> </a:t>
            </a:r>
            <a:r>
              <a:rPr lang="en-US" sz="7696" b="1" dirty="0" err="1">
                <a:solidFill>
                  <a:srgbClr val="00B050"/>
                </a:solidFill>
                <a:latin typeface="Saira Condensed Heavy"/>
                <a:ea typeface="Saira Condensed Heavy"/>
                <a:cs typeface="Saira Condensed Heavy"/>
                <a:sym typeface="Saira Condensed Heavy"/>
              </a:rPr>
              <a:t>THÁCH</a:t>
            </a:r>
            <a:endParaRPr lang="en-US" sz="7696" b="1" dirty="0">
              <a:solidFill>
                <a:srgbClr val="00B050"/>
              </a:solidFill>
              <a:latin typeface="Saira Condensed Heavy"/>
              <a:ea typeface="Saira Condensed Heavy"/>
              <a:cs typeface="Saira Condensed Heavy"/>
              <a:sym typeface="Saira Condensed Heavy"/>
            </a:endParaRPr>
          </a:p>
        </p:txBody>
      </p:sp>
      <p:sp>
        <p:nvSpPr>
          <p:cNvPr id="7" name="TextBox 7"/>
          <p:cNvSpPr txBox="1"/>
          <p:nvPr/>
        </p:nvSpPr>
        <p:spPr>
          <a:xfrm>
            <a:off x="1208123" y="3655119"/>
            <a:ext cx="13448258" cy="5632311"/>
          </a:xfrm>
          <a:prstGeom prst="rect">
            <a:avLst/>
          </a:prstGeom>
        </p:spPr>
        <p:txBody>
          <a:bodyPr lIns="0" tIns="0" rIns="0" bIns="0" rtlCol="0" anchor="t">
            <a:spAutoFit/>
          </a:bodyPr>
          <a:lstStyle/>
          <a:p>
            <a:pPr algn="just">
              <a:lnSpc>
                <a:spcPts val="4875"/>
              </a:lnSpc>
            </a:pPr>
            <a:r>
              <a:rPr lang="en-US" sz="3482" dirty="0" err="1">
                <a:solidFill>
                  <a:srgbClr val="FFFFFF"/>
                </a:solidFill>
                <a:latin typeface="Saira"/>
                <a:ea typeface="Saira"/>
                <a:cs typeface="Saira"/>
                <a:sym typeface="Saira"/>
              </a:rPr>
              <a:t>Chuyển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đổi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số</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hành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trình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nhiều</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cơ</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hội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nhưng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cũng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đầy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thách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thức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Đó</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thay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đổi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thói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quen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tư</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duy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việc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cũ</a:t>
            </a:r>
            <a:r>
              <a:rPr lang="en-US" sz="3482" dirty="0">
                <a:solidFill>
                  <a:srgbClr val="FFFFFF"/>
                </a:solidFill>
                <a:latin typeface="Saira"/>
                <a:ea typeface="Saira"/>
                <a:cs typeface="Saira"/>
                <a:sym typeface="Saira"/>
              </a:rPr>
              <a:t> sang </a:t>
            </a:r>
            <a:r>
              <a:rPr lang="en-US" sz="3482" dirty="0" err="1">
                <a:solidFill>
                  <a:srgbClr val="FFFFFF"/>
                </a:solidFill>
                <a:latin typeface="Saira"/>
                <a:ea typeface="Saira"/>
                <a:cs typeface="Saira"/>
                <a:sym typeface="Saira"/>
              </a:rPr>
              <a:t>cách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mới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dựa</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trên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công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nghệ</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Cũng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còn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bộ</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người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dân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còn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chế</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ngại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thay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đổi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cũng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rào</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cản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cần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khắc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phục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Tuy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nhiên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Xã</a:t>
            </a:r>
            <a:r>
              <a:rPr lang="en-US" sz="3482" dirty="0">
                <a:solidFill>
                  <a:srgbClr val="FFFFFF"/>
                </a:solidFill>
                <a:latin typeface="Saira"/>
                <a:ea typeface="Saira"/>
                <a:cs typeface="Saira"/>
                <a:sym typeface="Saira"/>
              </a:rPr>
              <a:t> </a:t>
            </a:r>
            <a:r>
              <a:rPr lang="en-US" sz="3482" dirty="0" err="1" smtClean="0">
                <a:solidFill>
                  <a:srgbClr val="FFFFFF"/>
                </a:solidFill>
                <a:latin typeface="Saira"/>
                <a:ea typeface="Saira"/>
                <a:cs typeface="Saira"/>
                <a:sym typeface="Saira"/>
              </a:rPr>
              <a:t>Ninh</a:t>
            </a:r>
            <a:r>
              <a:rPr lang="en-US" sz="3482" dirty="0" smtClean="0">
                <a:solidFill>
                  <a:srgbClr val="FFFFFF"/>
                </a:solidFill>
                <a:latin typeface="Saira"/>
                <a:ea typeface="Saira"/>
                <a:cs typeface="Saira"/>
                <a:sym typeface="Saira"/>
              </a:rPr>
              <a:t> </a:t>
            </a:r>
            <a:r>
              <a:rPr lang="en-US" sz="3482" dirty="0" err="1" smtClean="0">
                <a:solidFill>
                  <a:srgbClr val="FFFFFF"/>
                </a:solidFill>
                <a:latin typeface="Saira"/>
                <a:ea typeface="Saira"/>
                <a:cs typeface="Saira"/>
                <a:sym typeface="Saira"/>
              </a:rPr>
              <a:t>Giang</a:t>
            </a:r>
            <a:r>
              <a:rPr lang="en-US" sz="3482" dirty="0" smtClean="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quyết</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tâm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đẩy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mạnh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chuyển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đổi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số</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toàn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diện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coi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đây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là</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nhiệm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vụ</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trọng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tâm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lâu</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dài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nhằm</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nâng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cao</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hiệu</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quả</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quản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lý</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phục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vụ</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nhân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dân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tốt</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thúc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đẩy</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phát</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triển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kinh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tế</a:t>
            </a:r>
            <a:r>
              <a:rPr lang="en-US" sz="3482" dirty="0">
                <a:solidFill>
                  <a:srgbClr val="FFFFFF"/>
                </a:solidFill>
                <a:latin typeface="Saira"/>
                <a:ea typeface="Saira"/>
                <a:cs typeface="Saira"/>
                <a:sym typeface="Saira"/>
              </a:rPr>
              <a:t> – </a:t>
            </a:r>
            <a:r>
              <a:rPr lang="en-US" sz="3482" dirty="0" err="1">
                <a:solidFill>
                  <a:srgbClr val="FFFFFF"/>
                </a:solidFill>
                <a:latin typeface="Saira"/>
                <a:ea typeface="Saira"/>
                <a:cs typeface="Saira"/>
                <a:sym typeface="Saira"/>
              </a:rPr>
              <a:t>xã</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hội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bền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vững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hướng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tới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mục</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tiêu</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Nhanh</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hiệu</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quả</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gần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dân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hơn</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trong</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thời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đại</a:t>
            </a:r>
            <a:r>
              <a:rPr lang="en-US" sz="3482" dirty="0">
                <a:solidFill>
                  <a:srgbClr val="FFFFFF"/>
                </a:solidFill>
                <a:latin typeface="Saira"/>
                <a:ea typeface="Saira"/>
                <a:cs typeface="Saira"/>
                <a:sym typeface="Saira"/>
              </a:rPr>
              <a:t> </a:t>
            </a:r>
            <a:r>
              <a:rPr lang="en-US" sz="3482" dirty="0" err="1">
                <a:solidFill>
                  <a:srgbClr val="FFFFFF"/>
                </a:solidFill>
                <a:latin typeface="Saira"/>
                <a:ea typeface="Saira"/>
                <a:cs typeface="Saira"/>
                <a:sym typeface="Saira"/>
              </a:rPr>
              <a:t>số</a:t>
            </a:r>
            <a:r>
              <a:rPr lang="en-US" sz="3482" dirty="0">
                <a:solidFill>
                  <a:srgbClr val="FFFFFF"/>
                </a:solidFill>
                <a:latin typeface="Saira"/>
                <a:ea typeface="Saira"/>
                <a:cs typeface="Saira"/>
                <a:sym typeface="Saira"/>
              </a:rPr>
              <a:t>.</a:t>
            </a:r>
          </a:p>
        </p:txBody>
      </p:sp>
      <p:grpSp>
        <p:nvGrpSpPr>
          <p:cNvPr id="8" name="Group 8"/>
          <p:cNvGrpSpPr/>
          <p:nvPr/>
        </p:nvGrpSpPr>
        <p:grpSpPr>
          <a:xfrm>
            <a:off x="15786552" y="917386"/>
            <a:ext cx="2937575" cy="8338906"/>
            <a:chOff x="0" y="0"/>
            <a:chExt cx="774060" cy="2197327"/>
          </a:xfrm>
        </p:grpSpPr>
        <p:sp>
          <p:nvSpPr>
            <p:cNvPr id="9" name="Freeform 9"/>
            <p:cNvSpPr/>
            <p:nvPr/>
          </p:nvSpPr>
          <p:spPr>
            <a:xfrm>
              <a:off x="0" y="0"/>
              <a:ext cx="774060" cy="2197327"/>
            </a:xfrm>
            <a:custGeom>
              <a:avLst/>
              <a:gdLst/>
              <a:ahLst/>
              <a:cxnLst/>
              <a:rect l="l" t="t" r="r" b="b"/>
              <a:pathLst>
                <a:path w="774060" h="2197327">
                  <a:moveTo>
                    <a:pt x="133356" y="0"/>
                  </a:moveTo>
                  <a:lnTo>
                    <a:pt x="640704" y="0"/>
                  </a:lnTo>
                  <a:cubicBezTo>
                    <a:pt x="676072" y="0"/>
                    <a:pt x="709992" y="14050"/>
                    <a:pt x="735001" y="39059"/>
                  </a:cubicBezTo>
                  <a:cubicBezTo>
                    <a:pt x="760010" y="64068"/>
                    <a:pt x="774060" y="97988"/>
                    <a:pt x="774060" y="133356"/>
                  </a:cubicBezTo>
                  <a:lnTo>
                    <a:pt x="774060" y="2063971"/>
                  </a:lnTo>
                  <a:cubicBezTo>
                    <a:pt x="774060" y="2099339"/>
                    <a:pt x="760010" y="2133259"/>
                    <a:pt x="735001" y="2158268"/>
                  </a:cubicBezTo>
                  <a:cubicBezTo>
                    <a:pt x="709992" y="2183277"/>
                    <a:pt x="676072" y="2197327"/>
                    <a:pt x="640704" y="2197327"/>
                  </a:cubicBezTo>
                  <a:lnTo>
                    <a:pt x="133356" y="2197327"/>
                  </a:lnTo>
                  <a:cubicBezTo>
                    <a:pt x="97988" y="2197327"/>
                    <a:pt x="64068" y="2183277"/>
                    <a:pt x="39059" y="2158268"/>
                  </a:cubicBezTo>
                  <a:cubicBezTo>
                    <a:pt x="14050" y="2133259"/>
                    <a:pt x="0" y="2099339"/>
                    <a:pt x="0" y="2063971"/>
                  </a:cubicBezTo>
                  <a:lnTo>
                    <a:pt x="0" y="133356"/>
                  </a:lnTo>
                  <a:cubicBezTo>
                    <a:pt x="0" y="97988"/>
                    <a:pt x="14050" y="64068"/>
                    <a:pt x="39059" y="39059"/>
                  </a:cubicBezTo>
                  <a:cubicBezTo>
                    <a:pt x="64068" y="14050"/>
                    <a:pt x="97988" y="0"/>
                    <a:pt x="133356" y="0"/>
                  </a:cubicBezTo>
                  <a:close/>
                </a:path>
              </a:pathLst>
            </a:custGeom>
            <a:solidFill>
              <a:srgbClr val="56AEFF"/>
            </a:solidFill>
          </p:spPr>
        </p:sp>
        <p:sp>
          <p:nvSpPr>
            <p:cNvPr id="10" name="TextBox 10"/>
            <p:cNvSpPr txBox="1"/>
            <p:nvPr/>
          </p:nvSpPr>
          <p:spPr>
            <a:xfrm>
              <a:off x="0" y="-38100"/>
              <a:ext cx="774060" cy="2235427"/>
            </a:xfrm>
            <a:prstGeom prst="rect">
              <a:avLst/>
            </a:prstGeom>
          </p:spPr>
          <p:txBody>
            <a:bodyPr lIns="50775" tIns="50775" rIns="50775" bIns="50775" rtlCol="0" anchor="ctr"/>
            <a:lstStyle/>
            <a:p>
              <a:pPr algn="ctr">
                <a:lnSpc>
                  <a:spcPts val="2658"/>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198856" y="4765621"/>
            <a:ext cx="15890288" cy="3976507"/>
            <a:chOff x="0" y="0"/>
            <a:chExt cx="4187140" cy="1047822"/>
          </a:xfrm>
        </p:grpSpPr>
        <p:sp>
          <p:nvSpPr>
            <p:cNvPr id="3" name="Freeform 3"/>
            <p:cNvSpPr/>
            <p:nvPr/>
          </p:nvSpPr>
          <p:spPr>
            <a:xfrm>
              <a:off x="0" y="0"/>
              <a:ext cx="4187140" cy="1047822"/>
            </a:xfrm>
            <a:custGeom>
              <a:avLst/>
              <a:gdLst/>
              <a:ahLst/>
              <a:cxnLst/>
              <a:rect l="l" t="t" r="r" b="b"/>
              <a:pathLst>
                <a:path w="4187140" h="1047822">
                  <a:moveTo>
                    <a:pt x="24653" y="0"/>
                  </a:moveTo>
                  <a:lnTo>
                    <a:pt x="4162487" y="0"/>
                  </a:lnTo>
                  <a:cubicBezTo>
                    <a:pt x="4176102" y="0"/>
                    <a:pt x="4187140" y="11038"/>
                    <a:pt x="4187140" y="24653"/>
                  </a:cubicBezTo>
                  <a:lnTo>
                    <a:pt x="4187140" y="1023169"/>
                  </a:lnTo>
                  <a:cubicBezTo>
                    <a:pt x="4187140" y="1036784"/>
                    <a:pt x="4176102" y="1047822"/>
                    <a:pt x="4162487" y="1047822"/>
                  </a:cubicBezTo>
                  <a:lnTo>
                    <a:pt x="24653" y="1047822"/>
                  </a:lnTo>
                  <a:cubicBezTo>
                    <a:pt x="11038" y="1047822"/>
                    <a:pt x="0" y="1036784"/>
                    <a:pt x="0" y="1023169"/>
                  </a:cubicBezTo>
                  <a:lnTo>
                    <a:pt x="0" y="24653"/>
                  </a:lnTo>
                  <a:cubicBezTo>
                    <a:pt x="0" y="11038"/>
                    <a:pt x="11038" y="0"/>
                    <a:pt x="24653" y="0"/>
                  </a:cubicBezTo>
                  <a:close/>
                </a:path>
              </a:pathLst>
            </a:custGeom>
            <a:solidFill>
              <a:srgbClr val="56AEFF"/>
            </a:solidFill>
          </p:spPr>
        </p:sp>
        <p:sp>
          <p:nvSpPr>
            <p:cNvPr id="4" name="TextBox 4"/>
            <p:cNvSpPr txBox="1"/>
            <p:nvPr/>
          </p:nvSpPr>
          <p:spPr>
            <a:xfrm>
              <a:off x="0" y="-38100"/>
              <a:ext cx="4187140" cy="1085922"/>
            </a:xfrm>
            <a:prstGeom prst="rect">
              <a:avLst/>
            </a:prstGeom>
          </p:spPr>
          <p:txBody>
            <a:bodyPr lIns="50775" tIns="50775" rIns="50775" bIns="50775" rtlCol="0" anchor="ctr"/>
            <a:lstStyle/>
            <a:p>
              <a:pPr algn="ctr">
                <a:lnSpc>
                  <a:spcPts val="2658"/>
                </a:lnSpc>
                <a:spcBef>
                  <a:spcPct val="0"/>
                </a:spcBef>
              </a:pPr>
              <a:endParaRPr/>
            </a:p>
          </p:txBody>
        </p:sp>
      </p:grpSp>
      <p:sp>
        <p:nvSpPr>
          <p:cNvPr id="5" name="Freeform 5"/>
          <p:cNvSpPr/>
          <p:nvPr/>
        </p:nvSpPr>
        <p:spPr>
          <a:xfrm>
            <a:off x="12252294" y="-95726"/>
            <a:ext cx="6112040" cy="3774185"/>
          </a:xfrm>
          <a:custGeom>
            <a:avLst/>
            <a:gdLst/>
            <a:ahLst/>
            <a:cxnLst/>
            <a:rect l="l" t="t" r="r" b="b"/>
            <a:pathLst>
              <a:path w="6112040" h="3774185">
                <a:moveTo>
                  <a:pt x="0" y="0"/>
                </a:moveTo>
                <a:lnTo>
                  <a:pt x="6112040" y="0"/>
                </a:lnTo>
                <a:lnTo>
                  <a:pt x="6112040" y="3774185"/>
                </a:lnTo>
                <a:lnTo>
                  <a:pt x="0" y="3774185"/>
                </a:lnTo>
                <a:lnTo>
                  <a:pt x="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flipH="1">
            <a:off x="-76334" y="-95726"/>
            <a:ext cx="6112040" cy="3774185"/>
          </a:xfrm>
          <a:custGeom>
            <a:avLst/>
            <a:gdLst/>
            <a:ahLst/>
            <a:cxnLst/>
            <a:rect l="l" t="t" r="r" b="b"/>
            <a:pathLst>
              <a:path w="6112040" h="3774185">
                <a:moveTo>
                  <a:pt x="6112040" y="0"/>
                </a:moveTo>
                <a:lnTo>
                  <a:pt x="0" y="0"/>
                </a:lnTo>
                <a:lnTo>
                  <a:pt x="0" y="3774185"/>
                </a:lnTo>
                <a:lnTo>
                  <a:pt x="6112040" y="3774185"/>
                </a:lnTo>
                <a:lnTo>
                  <a:pt x="6112040" y="0"/>
                </a:lnTo>
                <a:close/>
              </a:path>
            </a:pathLst>
          </a:custGeom>
          <a:blipFill>
            <a:blip r:embed="rId2">
              <a:alphaModFix amt="25000"/>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198856" y="2050268"/>
            <a:ext cx="15890288" cy="5430707"/>
            <a:chOff x="0" y="0"/>
            <a:chExt cx="4187140" cy="1431008"/>
          </a:xfrm>
        </p:grpSpPr>
        <p:sp>
          <p:nvSpPr>
            <p:cNvPr id="8" name="Freeform 8"/>
            <p:cNvSpPr/>
            <p:nvPr/>
          </p:nvSpPr>
          <p:spPr>
            <a:xfrm>
              <a:off x="0" y="0"/>
              <a:ext cx="4187140" cy="1431008"/>
            </a:xfrm>
            <a:custGeom>
              <a:avLst/>
              <a:gdLst/>
              <a:ahLst/>
              <a:cxnLst/>
              <a:rect l="l" t="t" r="r" b="b"/>
              <a:pathLst>
                <a:path w="4187140" h="1431008">
                  <a:moveTo>
                    <a:pt x="24653" y="0"/>
                  </a:moveTo>
                  <a:lnTo>
                    <a:pt x="4162487" y="0"/>
                  </a:lnTo>
                  <a:cubicBezTo>
                    <a:pt x="4176102" y="0"/>
                    <a:pt x="4187140" y="11038"/>
                    <a:pt x="4187140" y="24653"/>
                  </a:cubicBezTo>
                  <a:lnTo>
                    <a:pt x="4187140" y="1406355"/>
                  </a:lnTo>
                  <a:cubicBezTo>
                    <a:pt x="4187140" y="1419971"/>
                    <a:pt x="4176102" y="1431008"/>
                    <a:pt x="4162487" y="1431008"/>
                  </a:cubicBezTo>
                  <a:lnTo>
                    <a:pt x="24653" y="1431008"/>
                  </a:lnTo>
                  <a:cubicBezTo>
                    <a:pt x="11038" y="1431008"/>
                    <a:pt x="0" y="1419971"/>
                    <a:pt x="0" y="1406355"/>
                  </a:cubicBezTo>
                  <a:lnTo>
                    <a:pt x="0" y="24653"/>
                  </a:lnTo>
                  <a:cubicBezTo>
                    <a:pt x="0" y="11038"/>
                    <a:pt x="11038" y="0"/>
                    <a:pt x="24653" y="0"/>
                  </a:cubicBezTo>
                  <a:close/>
                </a:path>
              </a:pathLst>
            </a:custGeom>
            <a:solidFill>
              <a:srgbClr val="145DA0"/>
            </a:solidFill>
          </p:spPr>
        </p:sp>
        <p:sp>
          <p:nvSpPr>
            <p:cNvPr id="9" name="TextBox 9"/>
            <p:cNvSpPr txBox="1"/>
            <p:nvPr/>
          </p:nvSpPr>
          <p:spPr>
            <a:xfrm>
              <a:off x="0" y="-38100"/>
              <a:ext cx="4187140" cy="1469108"/>
            </a:xfrm>
            <a:prstGeom prst="rect">
              <a:avLst/>
            </a:prstGeom>
          </p:spPr>
          <p:txBody>
            <a:bodyPr lIns="50775" tIns="50775" rIns="50775" bIns="50775" rtlCol="0" anchor="ctr"/>
            <a:lstStyle/>
            <a:p>
              <a:pPr algn="ctr">
                <a:lnSpc>
                  <a:spcPts val="2658"/>
                </a:lnSpc>
                <a:spcBef>
                  <a:spcPct val="0"/>
                </a:spcBef>
              </a:pPr>
              <a:endParaRPr/>
            </a:p>
          </p:txBody>
        </p:sp>
      </p:grpSp>
      <p:sp>
        <p:nvSpPr>
          <p:cNvPr id="10" name="TextBox 10"/>
          <p:cNvSpPr txBox="1"/>
          <p:nvPr/>
        </p:nvSpPr>
        <p:spPr>
          <a:xfrm>
            <a:off x="4588619" y="3391921"/>
            <a:ext cx="9110762" cy="2019464"/>
          </a:xfrm>
          <a:prstGeom prst="rect">
            <a:avLst/>
          </a:prstGeom>
        </p:spPr>
        <p:txBody>
          <a:bodyPr lIns="0" tIns="0" rIns="0" bIns="0" rtlCol="0" anchor="t">
            <a:spAutoFit/>
          </a:bodyPr>
          <a:lstStyle/>
          <a:p>
            <a:pPr algn="ctr">
              <a:lnSpc>
                <a:spcPts val="14992"/>
              </a:lnSpc>
            </a:pPr>
            <a:r>
              <a:rPr lang="en-US" sz="14992" b="1" dirty="0">
                <a:solidFill>
                  <a:srgbClr val="00B050"/>
                </a:solidFill>
                <a:latin typeface="Saira Condensed Heavy"/>
                <a:ea typeface="Saira Condensed Heavy"/>
                <a:cs typeface="Saira Condensed Heavy"/>
                <a:sym typeface="Saira Condensed Heavy"/>
              </a:rPr>
              <a:t>THANK YOU</a:t>
            </a:r>
          </a:p>
        </p:txBody>
      </p:sp>
      <p:sp>
        <p:nvSpPr>
          <p:cNvPr id="11" name="TextBox 11"/>
          <p:cNvSpPr txBox="1"/>
          <p:nvPr/>
        </p:nvSpPr>
        <p:spPr>
          <a:xfrm>
            <a:off x="4059853" y="5539683"/>
            <a:ext cx="10168295" cy="923330"/>
          </a:xfrm>
          <a:prstGeom prst="rect">
            <a:avLst/>
          </a:prstGeom>
        </p:spPr>
        <p:txBody>
          <a:bodyPr lIns="0" tIns="0" rIns="0" bIns="0" rtlCol="0" anchor="t">
            <a:spAutoFit/>
          </a:bodyPr>
          <a:lstStyle/>
          <a:p>
            <a:pPr algn="ctr">
              <a:lnSpc>
                <a:spcPts val="3598"/>
              </a:lnSpc>
            </a:pPr>
            <a:r>
              <a:rPr lang="en-US" sz="2998" dirty="0">
                <a:solidFill>
                  <a:srgbClr val="00B050"/>
                </a:solidFill>
                <a:latin typeface="Saira"/>
                <a:ea typeface="Saira"/>
                <a:cs typeface="Saira"/>
                <a:sym typeface="Saira"/>
              </a:rPr>
              <a:t>LET US HELP YOU UNLOCK THE FULL POTENTIAL OF YOUR BUSINESS THROUGH DIGITAL TRANSFORMATION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1234</Words>
  <Application>Microsoft Office PowerPoint</Application>
  <PresentationFormat>Custom</PresentationFormat>
  <Paragraphs>59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Saira</vt:lpstr>
      <vt:lpstr>Arial</vt:lpstr>
      <vt:lpstr>Saira Condensed Heavy</vt:lpstr>
      <vt:lpstr>Saira Condensed Bold</vt:lpstr>
      <vt:lpstr>Saira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and Blue Modern Digital Transformation Consulting Presentation (Bài thuyết trình)</dc:title>
  <dc:creator>PLDTBXH</dc:creator>
  <cp:lastModifiedBy>PLDTBXH</cp:lastModifiedBy>
  <cp:revision>10</cp:revision>
  <dcterms:created xsi:type="dcterms:W3CDTF">2006-08-16T00:00:00Z</dcterms:created>
  <dcterms:modified xsi:type="dcterms:W3CDTF">2025-10-10T06:20:47Z</dcterms:modified>
  <dc:identifier>DAG1L-s-lKo</dc:identifier>
</cp:coreProperties>
</file>